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25"/>
  </p:notesMasterIdLst>
  <p:sldIdLst>
    <p:sldId id="283" r:id="rId3"/>
    <p:sldId id="337" r:id="rId4"/>
    <p:sldId id="275" r:id="rId5"/>
    <p:sldId id="276" r:id="rId6"/>
    <p:sldId id="263" r:id="rId7"/>
    <p:sldId id="286" r:id="rId8"/>
    <p:sldId id="336" r:id="rId9"/>
    <p:sldId id="261" r:id="rId10"/>
    <p:sldId id="293" r:id="rId11"/>
    <p:sldId id="294" r:id="rId12"/>
    <p:sldId id="287" r:id="rId13"/>
    <p:sldId id="272" r:id="rId14"/>
    <p:sldId id="303" r:id="rId15"/>
    <p:sldId id="334" r:id="rId16"/>
    <p:sldId id="319" r:id="rId17"/>
    <p:sldId id="335" r:id="rId18"/>
    <p:sldId id="320" r:id="rId19"/>
    <p:sldId id="321" r:id="rId20"/>
    <p:sldId id="322" r:id="rId21"/>
    <p:sldId id="264" r:id="rId22"/>
    <p:sldId id="265" r:id="rId23"/>
    <p:sldId id="32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87623" autoAdjust="0"/>
  </p:normalViewPr>
  <p:slideViewPr>
    <p:cSldViewPr snapToGrid="0">
      <p:cViewPr varScale="1">
        <p:scale>
          <a:sx n="89" d="100"/>
          <a:sy n="89" d="100"/>
        </p:scale>
        <p:origin x="3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A27DC-8494-497F-A96D-415FCA9839C3}" type="datetimeFigureOut">
              <a:rPr lang="en-US" smtClean="0"/>
              <a:t>5/10/2017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6F184-D0DE-4EA4-92F0-32FB0A945ECB}" type="slidenum">
              <a:rPr lang="en-US" smtClean="0"/>
              <a:t>‹#›</a:t>
            </a:fld>
            <a:endParaRPr lang="en-US"/>
          </a:p>
        </p:txBody>
      </p:sp>
    </p:spTree>
    <p:extLst>
      <p:ext uri="{BB962C8B-B14F-4D97-AF65-F5344CB8AC3E}">
        <p14:creationId xmlns:p14="http://schemas.microsoft.com/office/powerpoint/2010/main" val="276289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docker.com/registry"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github.com/docker/distribu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9FF3F6-9514-49DB-B4E0-36282C24B9D3}" type="slidenum">
              <a:rPr lang="en-US" smtClean="0"/>
              <a:t>1</a:t>
            </a:fld>
            <a:endParaRPr lang="en-US"/>
          </a:p>
        </p:txBody>
      </p:sp>
    </p:spTree>
    <p:extLst>
      <p:ext uri="{BB962C8B-B14F-4D97-AF65-F5344CB8AC3E}">
        <p14:creationId xmlns:p14="http://schemas.microsoft.com/office/powerpoint/2010/main" val="136503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5/10/2017 9:42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3042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this but for now that is all you need to know.</a:t>
            </a:r>
          </a:p>
          <a:p>
            <a:endParaRPr lang="en-US" dirty="0"/>
          </a:p>
          <a:p>
            <a:r>
              <a:rPr lang="en-US" dirty="0"/>
              <a:t>Think: objects are instantiation of class.  Containers are instances </a:t>
            </a:r>
            <a:r>
              <a:rPr lang="en-US"/>
              <a:t>of images.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410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59433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3"/>
              </a:rPr>
              <a:t>https://docs.docker.com/registry</a:t>
            </a:r>
            <a:r>
              <a:rPr lang="en-US" dirty="0"/>
              <a:t> and or </a:t>
            </a:r>
            <a:r>
              <a:rPr lang="en-US" dirty="0">
                <a:hlinkClick r:id="rId4"/>
              </a:rPr>
              <a:t>https://github.com/docker/distribution</a:t>
            </a:r>
            <a:r>
              <a:rPr lang="en-US" dirty="0"/>
              <a:t> </a:t>
            </a:r>
          </a:p>
          <a:p>
            <a:r>
              <a:rPr lang="en-US" dirty="0"/>
              <a:t>Azure Container Registry</a:t>
            </a:r>
          </a:p>
          <a:p>
            <a:pPr lvl="1"/>
            <a:r>
              <a:rPr lang="en-US" dirty="0"/>
              <a:t>Store your container image in local, network-close storage on Azure</a:t>
            </a:r>
          </a:p>
          <a:p>
            <a:pPr lvl="1"/>
            <a:r>
              <a:rPr lang="en-US" dirty="0"/>
              <a:t>Use Azure Active Directory to manage access</a:t>
            </a:r>
          </a:p>
          <a:p>
            <a:pPr lvl="1"/>
            <a:r>
              <a:rPr lang="en-US" dirty="0"/>
              <a:t>Manage Windows and Linux container images in a single registry</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13</a:t>
            </a:fld>
            <a:endParaRPr lang="en-US"/>
          </a:p>
        </p:txBody>
      </p:sp>
    </p:spTree>
    <p:extLst>
      <p:ext uri="{BB962C8B-B14F-4D97-AF65-F5344CB8AC3E}">
        <p14:creationId xmlns:p14="http://schemas.microsoft.com/office/powerpoint/2010/main" val="280202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750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24919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09282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0D637C-4196-456A-BE05-35CAEA30856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826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1D981F-D03B-4C7F-8468-3D25ABE4C38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522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A brief note about your instructor. I’m Josh Lane, a Cloud Academy research and instructor. I’ve been a software developer focused on cloud and data technologies for several years, and have worked around the world for clients in industries such as energy, finance, and more. I was awarded Microsoft’s Azure MVP designation for both my development work and my activities promoting cloud and Azure technologies in the technology community. Thanks for attending the course!</a:t>
            </a:r>
          </a:p>
        </p:txBody>
      </p:sp>
      <p:sp>
        <p:nvSpPr>
          <p:cNvPr id="91" name="Shape 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26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take you back to a time before shipping standards were in place.</a:t>
            </a:r>
          </a:p>
          <a:p>
            <a:endParaRPr lang="en-US" dirty="0"/>
          </a:p>
          <a:p>
            <a:r>
              <a:rPr lang="en-US" dirty="0"/>
              <a:t>Everything was loaded individual.  Took lots of man power.  Items would get mixed and matched.  Items would be all over the ship.</a:t>
            </a: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796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such a tough and demanding process that the were able to cut the savings by 39X.  </a:t>
            </a:r>
            <a:r>
              <a:rPr lang="en-US" dirty="0" err="1"/>
              <a:t>Imrpoved</a:t>
            </a:r>
            <a:r>
              <a:rPr lang="en-US" dirty="0"/>
              <a:t> reliability by putting everything in the same </a:t>
            </a:r>
            <a:r>
              <a:rPr lang="en-US" dirty="0" err="1"/>
              <a:t>conatieers</a:t>
            </a:r>
            <a:r>
              <a:rPr lang="en-US" dirty="0"/>
              <a:t>.  Faster load process.</a:t>
            </a:r>
          </a:p>
          <a:p>
            <a:endParaRPr lang="en-US" dirty="0"/>
          </a:p>
          <a:p>
            <a:r>
              <a:rPr lang="en-US" dirty="0"/>
              <a:t>It was so revolutionary that today we can’t event image a situation with containers.</a:t>
            </a:r>
          </a:p>
          <a:p>
            <a:endParaRPr lang="en-US" dirty="0"/>
          </a:p>
          <a:p>
            <a:r>
              <a:rPr lang="en-US" dirty="0"/>
              <a:t>Container </a:t>
            </a:r>
            <a:r>
              <a:rPr lang="en-US" dirty="0" err="1"/>
              <a:t>techonology</a:t>
            </a:r>
            <a:r>
              <a:rPr lang="en-US" dirty="0"/>
              <a:t> in software is likely to feel the same way in a few years.  We won’t be able to dream a time with out it.</a:t>
            </a:r>
          </a:p>
          <a:p>
            <a:r>
              <a:rPr lang="en-US" dirty="0"/>
              <a:t>As far as the cost saving goes I would say that you would likely see something similar if we were as good about tracking cost and effort in software.  </a:t>
            </a:r>
            <a:r>
              <a:rPr lang="en-US" dirty="0" err="1"/>
              <a:t>Im</a:t>
            </a:r>
            <a:r>
              <a:rPr lang="en-US" dirty="0"/>
              <a:t> not sure that many of us are thought we are moving forward as in industry.</a:t>
            </a:r>
          </a:p>
        </p:txBody>
      </p:sp>
      <p:sp>
        <p:nvSpPr>
          <p:cNvPr id="4" name="Slide Number Placeholder 3"/>
          <p:cNvSpPr>
            <a:spLocks noGrp="1"/>
          </p:cNvSpPr>
          <p:nvPr>
            <p:ph type="sldNum" sz="quarter" idx="10"/>
          </p:nvPr>
        </p:nvSpPr>
        <p:spPr/>
        <p:txBody>
          <a:bodyPr/>
          <a:lstStyle/>
          <a:p>
            <a:fld id="{A456F184-D0DE-4EA4-92F0-32FB0A945ECB}" type="slidenum">
              <a:rPr lang="en-US" smtClean="0"/>
              <a:t>4</a:t>
            </a:fld>
            <a:endParaRPr lang="en-US"/>
          </a:p>
        </p:txBody>
      </p:sp>
    </p:spTree>
    <p:extLst>
      <p:ext uri="{BB962C8B-B14F-4D97-AF65-F5344CB8AC3E}">
        <p14:creationId xmlns:p14="http://schemas.microsoft.com/office/powerpoint/2010/main" val="406713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had a similar technology through the use of VM’s in the past but it was very heavy weight.  It is like have a boat carry boats of boats full of shipping containers.  Big beefy machines to hold other machines</a:t>
            </a:r>
          </a:p>
          <a:p>
            <a:endParaRPr lang="en-US" dirty="0"/>
          </a:p>
          <a:p>
            <a:r>
              <a:rPr lang="en-US" dirty="0"/>
              <a:t>With container technologies, to solution is much more light weight and is more like having the containers directly on the boat.  You get a higher density of applications/</a:t>
            </a:r>
            <a:r>
              <a:rPr lang="en-US" dirty="0" err="1"/>
              <a:t>verisons</a:t>
            </a:r>
            <a:r>
              <a:rPr lang="en-US" dirty="0"/>
              <a:t>/services on one machine.  This becomes really important for two reasons.  First one is cost saving on you part.  Less hardware is a good thing.  Second we you start to talk at the scale like amazon or azure it means they can have higher density and that adds up quick and passing off saving to you.</a:t>
            </a:r>
          </a:p>
          <a:p>
            <a:endParaRPr lang="en-US" dirty="0"/>
          </a:p>
          <a:p>
            <a:r>
              <a:rPr lang="en-US" dirty="0"/>
              <a:t>Another thing to note here is the share bins libraries.  </a:t>
            </a:r>
          </a:p>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5</a:t>
            </a:fld>
            <a:endParaRPr lang="en-US"/>
          </a:p>
        </p:txBody>
      </p:sp>
    </p:spTree>
    <p:extLst>
      <p:ext uri="{BB962C8B-B14F-4D97-AF65-F5344CB8AC3E}">
        <p14:creationId xmlns:p14="http://schemas.microsoft.com/office/powerpoint/2010/main" val="14634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a:t>
            </a:r>
            <a:r>
              <a:rPr lang="en-US" dirty="0" err="1"/>
              <a:t>docker’s</a:t>
            </a:r>
            <a:r>
              <a:rPr lang="en-US" dirty="0"/>
              <a:t> logo makes sense to you now.</a:t>
            </a:r>
          </a:p>
        </p:txBody>
      </p:sp>
      <p:sp>
        <p:nvSpPr>
          <p:cNvPr id="4" name="Slide Number Placeholder 3"/>
          <p:cNvSpPr>
            <a:spLocks noGrp="1"/>
          </p:cNvSpPr>
          <p:nvPr>
            <p:ph type="sldNum" sz="quarter" idx="10"/>
          </p:nvPr>
        </p:nvSpPr>
        <p:spPr/>
        <p:txBody>
          <a:bodyPr/>
          <a:lstStyle/>
          <a:p>
            <a:fld id="{A456F184-D0DE-4EA4-92F0-32FB0A945ECB}" type="slidenum">
              <a:rPr lang="en-US" smtClean="0"/>
              <a:t>6</a:t>
            </a:fld>
            <a:endParaRPr lang="en-US"/>
          </a:p>
        </p:txBody>
      </p:sp>
    </p:spTree>
    <p:extLst>
      <p:ext uri="{BB962C8B-B14F-4D97-AF65-F5344CB8AC3E}">
        <p14:creationId xmlns:p14="http://schemas.microsoft.com/office/powerpoint/2010/main" val="243150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1798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6F184-D0DE-4EA4-92F0-32FB0A945ECB}" type="slidenum">
              <a:rPr lang="en-US" smtClean="0"/>
              <a:t>8</a:t>
            </a:fld>
            <a:endParaRPr lang="en-US"/>
          </a:p>
        </p:txBody>
      </p:sp>
    </p:spTree>
    <p:extLst>
      <p:ext uri="{BB962C8B-B14F-4D97-AF65-F5344CB8AC3E}">
        <p14:creationId xmlns:p14="http://schemas.microsoft.com/office/powerpoint/2010/main" val="1089614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Reporducibility</a:t>
            </a:r>
            <a:endParaRPr lang="en-US" dirty="0"/>
          </a:p>
          <a:p>
            <a:r>
              <a:rPr lang="en-US" dirty="0" err="1"/>
              <a:t>Immutabliy</a:t>
            </a:r>
            <a:endParaRPr lang="en-US" dirty="0"/>
          </a:p>
          <a:p>
            <a:r>
              <a:rPr lang="en-US" dirty="0"/>
              <a:t>On an cloud</a:t>
            </a:r>
          </a:p>
          <a:p>
            <a:endParaRPr lang="en-US" dirty="0"/>
          </a:p>
          <a:p>
            <a:r>
              <a:rPr lang="en-US" dirty="0" err="1"/>
              <a:t>Scalablitliy</a:t>
            </a:r>
            <a:endParaRPr lang="en-US" dirty="0"/>
          </a:p>
          <a:p>
            <a:r>
              <a:rPr lang="en-US" dirty="0"/>
              <a:t>Reduced costs - </a:t>
            </a:r>
            <a:r>
              <a:rPr lang="en-US" dirty="0" err="1"/>
              <a:t>desinity</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60775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3298272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14960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8777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13190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512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896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965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42585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41915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41915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5516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5882" spc="-98"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139126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613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0089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6401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8580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8412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263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562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2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32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151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701898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070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5/10/2017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6751149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356387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1433448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wo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179575"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Lato"/>
              <a:buNone/>
              <a:defRPr sz="4400" b="0" i="0" u="none" strike="noStrike" cap="none">
                <a:solidFill>
                  <a:schemeClr val="dk1"/>
                </a:solidFill>
                <a:latin typeface="Lato"/>
                <a:ea typeface="Lato"/>
                <a:cs typeface="Lato"/>
                <a:sym typeface="Lat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1179575" y="1847850"/>
            <a:ext cx="5181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Lato"/>
                <a:ea typeface="Lato"/>
                <a:cs typeface="Lato"/>
                <a:sym typeface="Lato"/>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Lato"/>
                <a:ea typeface="Lato"/>
                <a:cs typeface="Lato"/>
                <a:sym typeface="Lato"/>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Lato"/>
                <a:ea typeface="Lato"/>
                <a:cs typeface="Lato"/>
                <a:sym typeface="Lato"/>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6513576" y="1847850"/>
            <a:ext cx="5181599"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Lato"/>
                <a:ea typeface="Lato"/>
                <a:cs typeface="Lato"/>
                <a:sym typeface="Lato"/>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Lato"/>
                <a:ea typeface="Lato"/>
                <a:cs typeface="Lato"/>
                <a:sym typeface="Lato"/>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Lato"/>
                <a:ea typeface="Lato"/>
                <a:cs typeface="Lato"/>
                <a:sym typeface="Lato"/>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Lato"/>
                <a:ea typeface="Lato"/>
                <a:cs typeface="Lato"/>
                <a:sym typeface="Lato"/>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681201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41230545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48089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65410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947823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7022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9302" y="3877255"/>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8213" y="6182035"/>
            <a:ext cx="986067" cy="1912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1350557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784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063538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9638137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113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3000938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36033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25502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376553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560747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64833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1187644"/>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44"/>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302" y="297140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23" y="446156"/>
            <a:ext cx="2489078" cy="585748"/>
          </a:xfrm>
          <a:prstGeom prst="rect">
            <a:avLst/>
          </a:prstGeom>
        </p:spPr>
      </p:pic>
    </p:spTree>
    <p:extLst>
      <p:ext uri="{BB962C8B-B14F-4D97-AF65-F5344CB8AC3E}">
        <p14:creationId xmlns:p14="http://schemas.microsoft.com/office/powerpoint/2010/main" val="54161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2649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437553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9599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60241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846983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42513575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381658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972801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36393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694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6 ">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 y="0"/>
            <a:ext cx="12191564" cy="68607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757347" y="6196664"/>
            <a:ext cx="986067" cy="191269"/>
          </a:xfrm>
          <a:prstGeom prst="rect">
            <a:avLst/>
          </a:prstGeom>
        </p:spPr>
      </p:pic>
      <p:sp>
        <p:nvSpPr>
          <p:cNvPr id="12" name="Rectangle 11"/>
          <p:cNvSpPr/>
          <p:nvPr/>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47" y="4839556"/>
            <a:ext cx="2489078" cy="585748"/>
          </a:xfrm>
          <a:prstGeom prst="rect">
            <a:avLst/>
          </a:prstGeom>
        </p:spPr>
      </p:pic>
    </p:spTree>
    <p:extLst>
      <p:ext uri="{BB962C8B-B14F-4D97-AF65-F5344CB8AC3E}">
        <p14:creationId xmlns:p14="http://schemas.microsoft.com/office/powerpoint/2010/main" val="457213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864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7713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Seul">
    <p:spTree>
      <p:nvGrpSpPr>
        <p:cNvPr id="1" name=""/>
        <p:cNvGrpSpPr/>
        <p:nvPr/>
      </p:nvGrpSpPr>
      <p:grpSpPr>
        <a:xfrm>
          <a:off x="0" y="0"/>
          <a:ext cx="0" cy="0"/>
          <a:chOff x="0" y="0"/>
          <a:chExt cx="0" cy="0"/>
        </a:xfrm>
      </p:grpSpPr>
      <p:sp>
        <p:nvSpPr>
          <p:cNvPr id="2" name="Title 1"/>
          <p:cNvSpPr>
            <a:spLocks noGrp="1"/>
          </p:cNvSpPr>
          <p:nvPr>
            <p:ph type="title"/>
          </p:nvPr>
        </p:nvSpPr>
        <p:spPr>
          <a:xfrm>
            <a:off x="303291" y="342355"/>
            <a:ext cx="11585417" cy="957600"/>
          </a:xfrm>
        </p:spPr>
        <p:txBody>
          <a:bodyPr>
            <a:normAutofit/>
          </a:bodyPr>
          <a:lstStyle>
            <a:lvl1pPr>
              <a:defRPr sz="4800">
                <a:latin typeface="Corbel" panose="020B0503020204020204" pitchFamily="34" charset="0"/>
              </a:defRPr>
            </a:lvl1pPr>
          </a:lstStyle>
          <a:p>
            <a:r>
              <a:rPr lang="en-US" dirty="0"/>
              <a:t>Click to edit Master title style</a:t>
            </a:r>
          </a:p>
        </p:txBody>
      </p:sp>
      <p:sp>
        <p:nvSpPr>
          <p:cNvPr id="5" name="Slide Number Placeholder 4"/>
          <p:cNvSpPr>
            <a:spLocks noGrp="1"/>
          </p:cNvSpPr>
          <p:nvPr>
            <p:ph type="sldNum" sz="quarter" idx="12"/>
          </p:nvPr>
        </p:nvSpPr>
        <p:spPr>
          <a:xfrm>
            <a:off x="9145508" y="6265842"/>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443452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5/10/2017</a:t>
            </a:fld>
            <a:endParaRPr lang="en-US">
              <a:solidFill>
                <a:srgbClr val="000000">
                  <a:tint val="75000"/>
                </a:srgb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40527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 y="0"/>
            <a:ext cx="12182534" cy="6857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10653449" y="6164664"/>
            <a:ext cx="986067" cy="191269"/>
          </a:xfrm>
          <a:prstGeom prst="rect">
            <a:avLst/>
          </a:prstGeom>
        </p:spPr>
      </p:pic>
      <p:sp>
        <p:nvSpPr>
          <p:cNvPr id="13" name="Rectangle 12"/>
          <p:cNvSpPr/>
          <p:nvPr/>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75" y="446156"/>
            <a:ext cx="2489078" cy="585748"/>
          </a:xfrm>
          <a:prstGeom prst="rect">
            <a:avLst/>
          </a:prstGeom>
        </p:spPr>
      </p:pic>
    </p:spTree>
    <p:extLst>
      <p:ext uri="{BB962C8B-B14F-4D97-AF65-F5344CB8AC3E}">
        <p14:creationId xmlns:p14="http://schemas.microsoft.com/office/powerpoint/2010/main" val="505830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446156"/>
            <a:ext cx="2489078" cy="585748"/>
          </a:xfrm>
          <a:prstGeom prst="rect">
            <a:avLst/>
          </a:prstGeom>
        </p:spPr>
      </p:pic>
    </p:spTree>
    <p:extLst>
      <p:ext uri="{BB962C8B-B14F-4D97-AF65-F5344CB8AC3E}">
        <p14:creationId xmlns:p14="http://schemas.microsoft.com/office/powerpoint/2010/main" val="734577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9296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58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720" r:id="rId31"/>
    <p:sldLayoutId id="2147483723" r:id="rId32"/>
    <p:sldLayoutId id="2147483724" r:id="rId33"/>
    <p:sldLayoutId id="2147483725"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14931309"/>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1"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 TargetMode="External"/><Relationship Id="rId2" Type="http://schemas.openxmlformats.org/officeDocument/2006/relationships/hyperlink" Target="https://github.com/tripdubroot/ContainerCamp" TargetMode="External"/><Relationship Id="rId1" Type="http://schemas.openxmlformats.org/officeDocument/2006/relationships/slideLayout" Target="../slideLayouts/slideLayout16.xml"/><Relationship Id="rId6" Type="http://schemas.openxmlformats.org/officeDocument/2006/relationships/hyperlink" Target="https://github.com/Azure/acs-engine" TargetMode="External"/><Relationship Id="rId5" Type="http://schemas.openxmlformats.org/officeDocument/2006/relationships/hyperlink" Target="https://docs.microsoft.com/en-us/azure/container-service/" TargetMode="External"/><Relationship Id="rId4" Type="http://schemas.openxmlformats.org/officeDocument/2006/relationships/hyperlink" Target="https://kubernetes.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28.jpeg"/><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69301" y="1535547"/>
            <a:ext cx="8964185" cy="1793090"/>
          </a:xfrm>
        </p:spPr>
        <p:txBody>
          <a:bodyPr/>
          <a:lstStyle/>
          <a:p>
            <a:r>
              <a:rPr lang="en-US" dirty="0">
                <a:solidFill>
                  <a:schemeClr val="tx1"/>
                </a:solidFill>
              </a:rPr>
              <a:t>Containers and Azure Container Service</a:t>
            </a:r>
            <a:br>
              <a:rPr lang="en-US" dirty="0">
                <a:solidFill>
                  <a:schemeClr val="tx1"/>
                </a:solidFill>
              </a:rPr>
            </a:b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a:solidFill>
                  <a:schemeClr val="tx1"/>
                </a:solidFill>
              </a:rPr>
              <a:t>Josh Lane</a:t>
            </a:r>
          </a:p>
          <a:p>
            <a:r>
              <a:rPr lang="en-US" dirty="0">
                <a:solidFill>
                  <a:schemeClr val="tx1"/>
                </a:solidFill>
              </a:rPr>
              <a:t>Cloud Academy</a:t>
            </a:r>
          </a:p>
          <a:p>
            <a:r>
              <a:rPr lang="en-US" dirty="0">
                <a:solidFill>
                  <a:schemeClr val="tx1"/>
                </a:solidFill>
              </a:rPr>
              <a:t>@</a:t>
            </a:r>
            <a:r>
              <a:rPr lang="en-US" dirty="0" err="1">
                <a:solidFill>
                  <a:schemeClr val="tx1"/>
                </a:solidFill>
              </a:rPr>
              <a:t>jplane</a:t>
            </a:r>
            <a:endParaRPr lang="en-US"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662" y="3099267"/>
            <a:ext cx="6053224" cy="3194404"/>
          </a:xfrm>
          <a:prstGeom prst="rect">
            <a:avLst/>
          </a:prstGeom>
        </p:spPr>
      </p:pic>
    </p:spTree>
    <p:extLst>
      <p:ext uri="{BB962C8B-B14F-4D97-AF65-F5344CB8AC3E}">
        <p14:creationId xmlns:p14="http://schemas.microsoft.com/office/powerpoint/2010/main" val="374857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308"/>
          <p:cNvPicPr>
            <a:picLocks noChangeAspect="1"/>
          </p:cNvPicPr>
          <p:nvPr/>
        </p:nvPicPr>
        <p:blipFill>
          <a:blip r:embed="rId3">
            <a:duotone>
              <a:schemeClr val="accent1">
                <a:shade val="45000"/>
                <a:satMod val="135000"/>
              </a:schemeClr>
              <a:prstClr val="white"/>
            </a:duotone>
          </a:blip>
          <a:stretch>
            <a:fillRect/>
          </a:stretch>
        </p:blipFill>
        <p:spPr>
          <a:xfrm>
            <a:off x="3876611" y="1631827"/>
            <a:ext cx="3597963" cy="1751168"/>
          </a:xfrm>
          <a:prstGeom prst="rect">
            <a:avLst/>
          </a:prstGeom>
        </p:spPr>
      </p:pic>
      <p:sp>
        <p:nvSpPr>
          <p:cNvPr id="20" name="Freeform 19"/>
          <p:cNvSpPr>
            <a:spLocks noChangeAspect="1" noEditPoints="1"/>
          </p:cNvSpPr>
          <p:nvPr/>
        </p:nvSpPr>
        <p:spPr bwMode="auto">
          <a:xfrm>
            <a:off x="1187546" y="2648459"/>
            <a:ext cx="2169174" cy="1795485"/>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2" name="Title 1"/>
          <p:cNvSpPr>
            <a:spLocks noGrp="1"/>
          </p:cNvSpPr>
          <p:nvPr>
            <p:ph type="title"/>
          </p:nvPr>
        </p:nvSpPr>
        <p:spPr/>
        <p:txBody>
          <a:bodyPr>
            <a:normAutofit fontScale="90000"/>
          </a:bodyPr>
          <a:lstStyle/>
          <a:p>
            <a:r>
              <a:rPr lang="en-US" sz="5686" dirty="0"/>
              <a:t>Containers and </a:t>
            </a:r>
            <a:r>
              <a:rPr lang="en-US" sz="5686" dirty="0" err="1"/>
              <a:t>Devops</a:t>
            </a:r>
            <a:endParaRPr lang="en-US" dirty="0">
              <a:gradFill>
                <a:gsLst>
                  <a:gs pos="7619">
                    <a:srgbClr val="00188F"/>
                  </a:gs>
                  <a:gs pos="35000">
                    <a:srgbClr val="00188F"/>
                  </a:gs>
                </a:gsLst>
                <a:lin ang="5400000" scaled="0"/>
              </a:gradFill>
            </a:endParaRPr>
          </a:p>
        </p:txBody>
      </p:sp>
      <p:grpSp>
        <p:nvGrpSpPr>
          <p:cNvPr id="3" name="Group 4"/>
          <p:cNvGrpSpPr>
            <a:grpSpLocks noChangeAspect="1"/>
          </p:cNvGrpSpPr>
          <p:nvPr/>
        </p:nvGrpSpPr>
        <p:grpSpPr bwMode="auto">
          <a:xfrm>
            <a:off x="769845" y="3409157"/>
            <a:ext cx="1885960" cy="1034787"/>
            <a:chOff x="1282" y="1466"/>
            <a:chExt cx="1212" cy="665"/>
          </a:xfrm>
        </p:grpSpPr>
        <p:sp>
          <p:nvSpPr>
            <p:cNvPr id="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6"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18"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grpSp>
        <p:nvGrpSpPr>
          <p:cNvPr id="19" name="Group 18"/>
          <p:cNvGrpSpPr/>
          <p:nvPr/>
        </p:nvGrpSpPr>
        <p:grpSpPr>
          <a:xfrm>
            <a:off x="985366" y="3521163"/>
            <a:ext cx="448421" cy="438236"/>
            <a:chOff x="853289" y="2685914"/>
            <a:chExt cx="457478" cy="447088"/>
          </a:xfrm>
        </p:grpSpPr>
        <p:grpSp>
          <p:nvGrpSpPr>
            <p:cNvPr id="41" name="Group 40"/>
            <p:cNvGrpSpPr/>
            <p:nvPr/>
          </p:nvGrpSpPr>
          <p:grpSpPr>
            <a:xfrm>
              <a:off x="933495" y="2733930"/>
              <a:ext cx="316523" cy="355206"/>
              <a:chOff x="2304394" y="2806764"/>
              <a:chExt cx="203894" cy="228812"/>
            </a:xfrm>
            <a:solidFill>
              <a:srgbClr val="00188F"/>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42"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p:cNvGrpSpPr/>
          <p:nvPr/>
        </p:nvGrpSpPr>
        <p:grpSpPr>
          <a:xfrm>
            <a:off x="1508542" y="3522268"/>
            <a:ext cx="448421" cy="438236"/>
            <a:chOff x="853289" y="2685914"/>
            <a:chExt cx="457478" cy="447088"/>
          </a:xfrm>
        </p:grpSpPr>
        <p:grpSp>
          <p:nvGrpSpPr>
            <p:cNvPr id="285" name="Group 284"/>
            <p:cNvGrpSpPr/>
            <p:nvPr/>
          </p:nvGrpSpPr>
          <p:grpSpPr>
            <a:xfrm>
              <a:off x="933495" y="2733930"/>
              <a:ext cx="316523" cy="355206"/>
              <a:chOff x="2304394" y="2806764"/>
              <a:chExt cx="203894" cy="228812"/>
            </a:xfrm>
            <a:solidFill>
              <a:srgbClr val="00188F"/>
            </a:solidFill>
          </p:grpSpPr>
          <p:sp>
            <p:nvSpPr>
              <p:cNvPr id="2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2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2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286"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6" name="TextBox 825"/>
          <p:cNvSpPr txBox="1"/>
          <p:nvPr/>
        </p:nvSpPr>
        <p:spPr>
          <a:xfrm>
            <a:off x="500576" y="4445845"/>
            <a:ext cx="2789770" cy="1175374"/>
          </a:xfrm>
          <a:prstGeom prst="rect">
            <a:avLst/>
          </a:prstGeom>
          <a:noFill/>
        </p:spPr>
        <p:txBody>
          <a:bodyPr wrap="square" lIns="179259" tIns="143407" rIns="179259" bIns="143407" rtlCol="0">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Developers </a:t>
            </a:r>
            <a:r>
              <a:rPr lang="en-US" sz="1567" kern="0" dirty="0">
                <a:gradFill>
                  <a:gsLst>
                    <a:gs pos="15929">
                      <a:srgbClr val="505050"/>
                    </a:gs>
                    <a:gs pos="46018">
                      <a:srgbClr val="505050"/>
                    </a:gs>
                  </a:gsLst>
                  <a:lin ang="5400000" scaled="1"/>
                </a:gradFill>
              </a:rPr>
              <a:t>build and test apps in containers, using development environment</a:t>
            </a:r>
            <a:br>
              <a:rPr lang="en-US" sz="1567" kern="0" dirty="0">
                <a:gradFill>
                  <a:gsLst>
                    <a:gs pos="15929">
                      <a:srgbClr val="505050"/>
                    </a:gs>
                    <a:gs pos="46018">
                      <a:srgbClr val="505050"/>
                    </a:gs>
                  </a:gsLst>
                  <a:lin ang="5400000" scaled="1"/>
                </a:gradFill>
              </a:rPr>
            </a:br>
            <a:endParaRPr lang="en-US" sz="1567" kern="0" dirty="0">
              <a:gradFill>
                <a:gsLst>
                  <a:gs pos="15929">
                    <a:srgbClr val="505050"/>
                  </a:gs>
                  <a:gs pos="46018">
                    <a:srgbClr val="505050"/>
                  </a:gs>
                </a:gsLst>
                <a:lin ang="5400000" scaled="1"/>
              </a:gradFill>
            </a:endParaRPr>
          </a:p>
        </p:txBody>
      </p:sp>
      <p:sp>
        <p:nvSpPr>
          <p:cNvPr id="831" name="Rectangle 830"/>
          <p:cNvSpPr/>
          <p:nvPr/>
        </p:nvSpPr>
        <p:spPr>
          <a:xfrm>
            <a:off x="4579111" y="5963703"/>
            <a:ext cx="3033780" cy="535199"/>
          </a:xfrm>
          <a:prstGeom prst="rect">
            <a:avLst/>
          </a:prstGeom>
        </p:spPr>
        <p:txBody>
          <a:bodyPr wrap="square">
            <a:spAutoFit/>
          </a:bodyPr>
          <a:lstStyle/>
          <a:p>
            <a:pPr algn="ctr" defTabSz="896386">
              <a:lnSpc>
                <a:spcPct val="90000"/>
              </a:lnSpc>
              <a:spcAft>
                <a:spcPts val="588"/>
              </a:spcAft>
              <a:defRPr/>
            </a:pPr>
            <a:r>
              <a:rPr lang="en-US" sz="1567" kern="0" dirty="0">
                <a:gradFill>
                  <a:gsLst>
                    <a:gs pos="15929">
                      <a:srgbClr val="505050"/>
                    </a:gs>
                    <a:gs pos="46018">
                      <a:srgbClr val="505050"/>
                    </a:gs>
                  </a:gsLst>
                  <a:lin ang="5400000" scaled="1"/>
                </a:gradFill>
              </a:rPr>
              <a:t>Containers pushed to</a:t>
            </a:r>
            <a:br>
              <a:rPr lang="en-US" sz="1567" kern="0" dirty="0">
                <a:gradFill>
                  <a:gsLst>
                    <a:gs pos="15929">
                      <a:srgbClr val="505050"/>
                    </a:gs>
                    <a:gs pos="46018">
                      <a:srgbClr val="505050"/>
                    </a:gs>
                  </a:gsLst>
                  <a:lin ang="5400000" scaled="1"/>
                </a:gradFill>
              </a:rPr>
            </a:br>
            <a:r>
              <a:rPr lang="en-US" sz="1567" kern="0" dirty="0">
                <a:gradFill>
                  <a:gsLst>
                    <a:gs pos="15929">
                      <a:srgbClr val="505050"/>
                    </a:gs>
                    <a:gs pos="46018">
                      <a:srgbClr val="505050"/>
                    </a:gs>
                  </a:gsLst>
                  <a:lin ang="5400000" scaled="1"/>
                </a:gradFill>
              </a:rPr>
              <a:t>central repository</a:t>
            </a:r>
          </a:p>
        </p:txBody>
      </p:sp>
      <p:sp>
        <p:nvSpPr>
          <p:cNvPr id="260" name="Can 259"/>
          <p:cNvSpPr/>
          <p:nvPr/>
        </p:nvSpPr>
        <p:spPr bwMode="auto">
          <a:xfrm>
            <a:off x="5455141" y="4928565"/>
            <a:ext cx="1281719" cy="978752"/>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762595" y="5319268"/>
            <a:ext cx="310450" cy="303399"/>
            <a:chOff x="5878098" y="5309578"/>
            <a:chExt cx="316720" cy="309527"/>
          </a:xfrm>
        </p:grpSpPr>
        <p:grpSp>
          <p:nvGrpSpPr>
            <p:cNvPr id="337" name="Group 336"/>
            <p:cNvGrpSpPr/>
            <p:nvPr/>
          </p:nvGrpSpPr>
          <p:grpSpPr>
            <a:xfrm>
              <a:off x="5926891" y="5342820"/>
              <a:ext cx="219134" cy="245915"/>
              <a:chOff x="2304394" y="2806764"/>
              <a:chExt cx="203894" cy="228812"/>
            </a:xfrm>
            <a:solidFill>
              <a:srgbClr val="00188F"/>
            </a:solidFill>
          </p:grpSpPr>
          <p:sp>
            <p:nvSpPr>
              <p:cNvPr id="3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338"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29489" y="5319268"/>
            <a:ext cx="310450" cy="303399"/>
            <a:chOff x="6252402" y="5309578"/>
            <a:chExt cx="316720" cy="309527"/>
          </a:xfrm>
        </p:grpSpPr>
        <p:grpSp>
          <p:nvGrpSpPr>
            <p:cNvPr id="343" name="Group 342"/>
            <p:cNvGrpSpPr/>
            <p:nvPr/>
          </p:nvGrpSpPr>
          <p:grpSpPr>
            <a:xfrm>
              <a:off x="6301195" y="5342820"/>
              <a:ext cx="219134" cy="245915"/>
              <a:chOff x="2304394" y="2806764"/>
              <a:chExt cx="203894" cy="228812"/>
            </a:xfrm>
            <a:solidFill>
              <a:srgbClr val="00188F"/>
            </a:solidFill>
          </p:grpSpPr>
          <p:sp>
            <p:nvSpPr>
              <p:cNvPr id="34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4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344"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639650" y="2903243"/>
            <a:ext cx="2700795" cy="2917738"/>
            <a:chOff x="8813259" y="2844756"/>
            <a:chExt cx="2755343" cy="2976668"/>
          </a:xfrm>
        </p:grpSpPr>
        <p:grpSp>
          <p:nvGrpSpPr>
            <p:cNvPr id="262" name="Group 210"/>
            <p:cNvGrpSpPr>
              <a:grpSpLocks noChangeAspect="1"/>
            </p:cNvGrpSpPr>
            <p:nvPr/>
          </p:nvGrpSpPr>
          <p:grpSpPr bwMode="auto">
            <a:xfrm>
              <a:off x="8813259" y="2844756"/>
              <a:ext cx="2755343" cy="1871811"/>
              <a:chOff x="5665" y="1781"/>
              <a:chExt cx="1210" cy="822"/>
            </a:xfrm>
          </p:grpSpPr>
          <p:sp>
            <p:nvSpPr>
              <p:cNvPr id="264"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5"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6"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7"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8"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69"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0"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1"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2"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3"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4"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5"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6"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7"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8"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79"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80"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81"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0"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6"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7"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8"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299"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0"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1"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2"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3"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4"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05"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56"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59"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0"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1"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2"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3"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4"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5"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6"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7"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8"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69"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0"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1"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2"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3"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4"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5"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6"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7"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8"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79"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0"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1"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2"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383"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2"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3"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4"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5"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6"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7"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8"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39"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0"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1"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2"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3"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4"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5"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6"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7"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8"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49"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0"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1"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2"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3"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4"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5"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6"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7"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8"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59"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0"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1"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2"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3"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4"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5"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6"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7"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8"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69"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0"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1"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2"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3"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4"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5"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6"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7"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8"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79"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0"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1"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2"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3"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4"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5"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6"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7"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8"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89"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0"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1"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2"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3"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4"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5"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6"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7"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8"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899"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0"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1"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2"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3"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4"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5"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6"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7"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8"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09"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0"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1"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2"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3"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4"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5"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6"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7"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8"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19"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0"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1"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2"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3"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4"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5"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6"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7"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8"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29"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0"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1"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2"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3"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4"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5"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6"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7"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8"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39"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0"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1"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2"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3"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4"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5"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6"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7"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8"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49"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0"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1"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2"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3"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4"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5"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6"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7"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8"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59"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0"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1"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2"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3"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4"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5"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6"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sp>
            <p:nvSpPr>
              <p:cNvPr id="967"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gradFill>
                    <a:gsLst>
                      <a:gs pos="15929">
                        <a:srgbClr val="505050"/>
                      </a:gs>
                      <a:gs pos="46018">
                        <a:srgbClr val="505050"/>
                      </a:gs>
                    </a:gsLst>
                    <a:lin ang="5400000" scaled="1"/>
                  </a:gradFill>
                </a:endParaRPr>
              </a:p>
            </p:txBody>
          </p:sp>
        </p:grpSp>
        <p:sp>
          <p:nvSpPr>
            <p:cNvPr id="565" name="Rectangle 564"/>
            <p:cNvSpPr/>
            <p:nvPr/>
          </p:nvSpPr>
          <p:spPr>
            <a:xfrm>
              <a:off x="8932833" y="4823592"/>
              <a:ext cx="2635769" cy="997832"/>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Operations</a:t>
              </a:r>
              <a:r>
                <a:rPr lang="en-US" sz="1567" kern="0" dirty="0">
                  <a:gradFill>
                    <a:gsLst>
                      <a:gs pos="15929">
                        <a:srgbClr val="505050"/>
                      </a:gs>
                      <a:gs pos="46018">
                        <a:srgbClr val="505050"/>
                      </a:gs>
                    </a:gsLst>
                    <a:lin ang="5400000" scaled="1"/>
                  </a:gradFill>
                </a:rPr>
                <a:t> automates deployment and monitors deployed apps from central repository</a:t>
              </a:r>
            </a:p>
          </p:txBody>
        </p:sp>
      </p:grpSp>
      <p:sp>
        <p:nvSpPr>
          <p:cNvPr id="312" name="Freeform 5"/>
          <p:cNvSpPr>
            <a:spLocks noChangeAspect="1" noEditPoints="1"/>
          </p:cNvSpPr>
          <p:nvPr/>
        </p:nvSpPr>
        <p:spPr bwMode="auto">
          <a:xfrm>
            <a:off x="4860806" y="2040809"/>
            <a:ext cx="1151730" cy="88951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320" name="TextBox 319"/>
          <p:cNvSpPr txBox="1"/>
          <p:nvPr/>
        </p:nvSpPr>
        <p:spPr>
          <a:xfrm>
            <a:off x="4800493" y="2894583"/>
            <a:ext cx="2600327" cy="506858"/>
          </a:xfrm>
          <a:prstGeom prst="rect">
            <a:avLst/>
          </a:prstGeom>
          <a:noFill/>
        </p:spPr>
        <p:txBody>
          <a:bodyPr wrap="none" lIns="179259" tIns="143407" rIns="179259" bIns="143407" rtlCol="0">
            <a:spAutoFit/>
          </a:bodyPr>
          <a:lstStyle/>
          <a:p>
            <a:pPr defTabSz="896386">
              <a:lnSpc>
                <a:spcPct val="90000"/>
              </a:lnSpc>
              <a:spcAft>
                <a:spcPts val="588"/>
              </a:spcAft>
              <a:defRPr/>
            </a:pPr>
            <a:r>
              <a:rPr lang="en-US" sz="1568" b="1" kern="0" dirty="0">
                <a:gradFill>
                  <a:gsLst>
                    <a:gs pos="46018">
                      <a:srgbClr val="FFFFFF"/>
                    </a:gs>
                    <a:gs pos="73451">
                      <a:srgbClr val="FFFFFF"/>
                    </a:gs>
                  </a:gsLst>
                  <a:lin ang="5400000" scaled="1"/>
                </a:gradFill>
              </a:rPr>
              <a:t>Physical/Virtual Servers</a:t>
            </a:r>
          </a:p>
        </p:txBody>
      </p:sp>
      <p:sp>
        <p:nvSpPr>
          <p:cNvPr id="414" name="Freeform 5"/>
          <p:cNvSpPr>
            <a:spLocks noChangeAspect="1" noEditPoints="1"/>
          </p:cNvSpPr>
          <p:nvPr/>
        </p:nvSpPr>
        <p:spPr bwMode="auto">
          <a:xfrm>
            <a:off x="6061631" y="2036719"/>
            <a:ext cx="1151730" cy="88951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nvGrpSpPr>
          <p:cNvPr id="27" name="Group 26"/>
          <p:cNvGrpSpPr/>
          <p:nvPr/>
        </p:nvGrpSpPr>
        <p:grpSpPr>
          <a:xfrm>
            <a:off x="3542911" y="4977989"/>
            <a:ext cx="1805203" cy="472270"/>
            <a:chOff x="3613583" y="4961406"/>
            <a:chExt cx="1841662" cy="481808"/>
          </a:xfrm>
        </p:grpSpPr>
        <p:cxnSp>
          <p:nvCxnSpPr>
            <p:cNvPr id="415" name="Straight Arrow Connector 414"/>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1</a:t>
              </a:r>
            </a:p>
          </p:txBody>
        </p:sp>
      </p:grpSp>
      <p:grpSp>
        <p:nvGrpSpPr>
          <p:cNvPr id="29" name="Group 28"/>
          <p:cNvGrpSpPr/>
          <p:nvPr/>
        </p:nvGrpSpPr>
        <p:grpSpPr>
          <a:xfrm>
            <a:off x="6808914" y="4928564"/>
            <a:ext cx="1879618" cy="561266"/>
            <a:chOff x="6945550" y="4910984"/>
            <a:chExt cx="1917580" cy="572602"/>
          </a:xfrm>
        </p:grpSpPr>
        <p:cxnSp>
          <p:nvCxnSpPr>
            <p:cNvPr id="417" name="Straight Arrow Connector 416"/>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2</a:t>
              </a:r>
            </a:p>
          </p:txBody>
        </p:sp>
      </p:grpSp>
      <p:grpSp>
        <p:nvGrpSpPr>
          <p:cNvPr id="31" name="Group 30"/>
          <p:cNvGrpSpPr/>
          <p:nvPr/>
        </p:nvGrpSpPr>
        <p:grpSpPr>
          <a:xfrm>
            <a:off x="7368109" y="2708849"/>
            <a:ext cx="1137061" cy="281445"/>
            <a:chOff x="7516038" y="2646436"/>
            <a:chExt cx="1160026" cy="287129"/>
          </a:xfrm>
        </p:grpSpPr>
        <p:cxnSp>
          <p:nvCxnSpPr>
            <p:cNvPr id="422" name="Straight Arrow Connector 421"/>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2</a:t>
              </a:r>
            </a:p>
          </p:txBody>
        </p:sp>
      </p:grpSp>
      <p:grpSp>
        <p:nvGrpSpPr>
          <p:cNvPr id="492" name="Group 491"/>
          <p:cNvGrpSpPr/>
          <p:nvPr/>
        </p:nvGrpSpPr>
        <p:grpSpPr>
          <a:xfrm>
            <a:off x="3548138" y="3556274"/>
            <a:ext cx="4845002" cy="216775"/>
            <a:chOff x="6969700" y="5010124"/>
            <a:chExt cx="4942855" cy="221153"/>
          </a:xfrm>
        </p:grpSpPr>
        <p:cxnSp>
          <p:nvCxnSpPr>
            <p:cNvPr id="493" name="Straight Arrow Connector 492"/>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1395" tIns="45698" rIns="91395" bIns="45698" anchor="ctr"/>
            <a:lstStyle/>
            <a:p>
              <a:pPr algn="ctr" defTabSz="896386">
                <a:defRPr/>
              </a:pPr>
              <a:r>
                <a:rPr lang="en-US" sz="1370" b="1" kern="0" dirty="0">
                  <a:gradFill>
                    <a:gsLst>
                      <a:gs pos="66972">
                        <a:srgbClr val="FFFFFF"/>
                      </a:gs>
                      <a:gs pos="43000">
                        <a:srgbClr val="FFFFFF"/>
                      </a:gs>
                    </a:gsLst>
                    <a:lin ang="5400000" scaled="0"/>
                  </a:gradFill>
                </a:rPr>
                <a:t>3</a:t>
              </a:r>
            </a:p>
          </p:txBody>
        </p:sp>
      </p:grpSp>
      <p:sp>
        <p:nvSpPr>
          <p:cNvPr id="496" name="Rectangle 495"/>
          <p:cNvSpPr/>
          <p:nvPr/>
        </p:nvSpPr>
        <p:spPr>
          <a:xfrm>
            <a:off x="4170982" y="3808972"/>
            <a:ext cx="3940374" cy="535199"/>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Operations</a:t>
            </a:r>
            <a:r>
              <a:rPr lang="en-US" sz="1567" kern="0" dirty="0">
                <a:gradFill>
                  <a:gsLst>
                    <a:gs pos="15929">
                      <a:srgbClr val="505050"/>
                    </a:gs>
                    <a:gs pos="46018">
                      <a:srgbClr val="505050"/>
                    </a:gs>
                  </a:gsLst>
                  <a:lin ang="5400000" scaled="1"/>
                </a:gradFill>
              </a:rPr>
              <a:t> collaborates with </a:t>
            </a:r>
            <a:r>
              <a:rPr lang="en-US" sz="1567" kern="0" dirty="0">
                <a:gradFill>
                  <a:gsLst>
                    <a:gs pos="85841">
                      <a:srgbClr val="0078D7"/>
                    </a:gs>
                    <a:gs pos="46018">
                      <a:srgbClr val="0078D7"/>
                    </a:gs>
                  </a:gsLst>
                  <a:lin ang="5400000" scaled="1"/>
                </a:gradFill>
              </a:rPr>
              <a:t>developers </a:t>
            </a:r>
            <a:r>
              <a:rPr lang="en-US" sz="1567" kern="0" dirty="0">
                <a:gradFill>
                  <a:gsLst>
                    <a:gs pos="15929">
                      <a:srgbClr val="505050"/>
                    </a:gs>
                    <a:gs pos="46018">
                      <a:srgbClr val="505050"/>
                    </a:gs>
                  </a:gsLst>
                  <a:lin ang="5400000" scaled="1"/>
                </a:gradFill>
              </a:rPr>
              <a:t>to provide app metrics and insights</a:t>
            </a:r>
          </a:p>
        </p:txBody>
      </p:sp>
      <p:grpSp>
        <p:nvGrpSpPr>
          <p:cNvPr id="497" name="Group 496"/>
          <p:cNvGrpSpPr/>
          <p:nvPr/>
        </p:nvGrpSpPr>
        <p:grpSpPr>
          <a:xfrm rot="17911915">
            <a:off x="597412" y="2927751"/>
            <a:ext cx="802557" cy="601423"/>
            <a:chOff x="5690188" y="2800883"/>
            <a:chExt cx="799207" cy="731153"/>
          </a:xfrm>
          <a:solidFill>
            <a:schemeClr val="accent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defRPr/>
              </a:pPr>
              <a:endParaRPr lang="en-US" sz="1960" kern="0" spc="-49" dirty="0">
                <a:gradFill>
                  <a:gsLst>
                    <a:gs pos="1250">
                      <a:srgbClr val="FFFFFF"/>
                    </a:gs>
                    <a:gs pos="10417">
                      <a:srgbClr val="FFFFFF"/>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defRPr/>
              </a:pPr>
              <a:endParaRPr lang="en-US" sz="1960" kern="0" spc="-49" dirty="0">
                <a:gradFill>
                  <a:gsLst>
                    <a:gs pos="1250">
                      <a:srgbClr val="FFFFFF"/>
                    </a:gs>
                    <a:gs pos="10417">
                      <a:srgbClr val="FFFFFF"/>
                    </a:gs>
                  </a:gsLst>
                  <a:lin ang="5400000" scaled="0"/>
                </a:gradFill>
              </a:endParaRPr>
            </a:p>
          </p:txBody>
        </p:sp>
      </p:grpSp>
      <p:sp>
        <p:nvSpPr>
          <p:cNvPr id="500" name="Rectangle 499"/>
          <p:cNvSpPr/>
          <p:nvPr/>
        </p:nvSpPr>
        <p:spPr>
          <a:xfrm>
            <a:off x="500575" y="2134332"/>
            <a:ext cx="2924154" cy="524753"/>
          </a:xfrm>
          <a:prstGeom prst="rect">
            <a:avLst/>
          </a:prstGeom>
        </p:spPr>
        <p:txBody>
          <a:bodyPr wrap="square">
            <a:spAutoFit/>
          </a:bodyPr>
          <a:lstStyle/>
          <a:p>
            <a:pPr defTabSz="896386">
              <a:lnSpc>
                <a:spcPct val="90000"/>
              </a:lnSpc>
              <a:spcAft>
                <a:spcPts val="588"/>
              </a:spcAft>
              <a:defRPr/>
            </a:pPr>
            <a:r>
              <a:rPr lang="en-US" sz="1567" kern="0" dirty="0">
                <a:gradFill>
                  <a:gsLst>
                    <a:gs pos="85841">
                      <a:srgbClr val="0078D7"/>
                    </a:gs>
                    <a:gs pos="46018">
                      <a:srgbClr val="0078D7"/>
                    </a:gs>
                  </a:gsLst>
                  <a:lin ang="5400000" scaled="1"/>
                </a:gradFill>
              </a:rPr>
              <a:t>Developers</a:t>
            </a:r>
            <a:r>
              <a:rPr lang="en-US" sz="1567" b="1" kern="0" dirty="0">
                <a:gradFill>
                  <a:gsLst>
                    <a:gs pos="15929">
                      <a:srgbClr val="505050"/>
                    </a:gs>
                    <a:gs pos="46018">
                      <a:srgbClr val="505050"/>
                    </a:gs>
                  </a:gsLst>
                  <a:lin ang="5400000" scaled="1"/>
                </a:gradFill>
              </a:rPr>
              <a:t> </a:t>
            </a:r>
            <a:r>
              <a:rPr lang="en-US" sz="1567" kern="0" dirty="0">
                <a:gradFill>
                  <a:gsLst>
                    <a:gs pos="15929">
                      <a:srgbClr val="505050"/>
                    </a:gs>
                    <a:gs pos="46018">
                      <a:srgbClr val="505050"/>
                    </a:gs>
                  </a:gsLst>
                  <a:lin ang="5400000" scaled="1"/>
                </a:gradFill>
              </a:rPr>
              <a:t>update, iterate, and deploy updated containers</a:t>
            </a:r>
          </a:p>
        </p:txBody>
      </p:sp>
      <p:grpSp>
        <p:nvGrpSpPr>
          <p:cNvPr id="7" name="Group 6"/>
          <p:cNvGrpSpPr/>
          <p:nvPr/>
        </p:nvGrpSpPr>
        <p:grpSpPr>
          <a:xfrm>
            <a:off x="5097999" y="2306005"/>
            <a:ext cx="310450" cy="303399"/>
            <a:chOff x="5200079" y="2131930"/>
            <a:chExt cx="316720" cy="309527"/>
          </a:xfrm>
        </p:grpSpPr>
        <p:grpSp>
          <p:nvGrpSpPr>
            <p:cNvPr id="508" name="Group 507"/>
            <p:cNvGrpSpPr/>
            <p:nvPr/>
          </p:nvGrpSpPr>
          <p:grpSpPr>
            <a:xfrm>
              <a:off x="5248872" y="2165172"/>
              <a:ext cx="219134" cy="245915"/>
              <a:chOff x="2304394" y="2806764"/>
              <a:chExt cx="203894" cy="228812"/>
            </a:xfrm>
            <a:solidFill>
              <a:srgbClr val="00188F"/>
            </a:solidFill>
          </p:grpSpPr>
          <p:sp>
            <p:nvSpPr>
              <p:cNvPr id="5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0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5464893" y="2306005"/>
            <a:ext cx="310450" cy="303399"/>
            <a:chOff x="5574383" y="2131930"/>
            <a:chExt cx="316720" cy="309527"/>
          </a:xfrm>
        </p:grpSpPr>
        <p:grpSp>
          <p:nvGrpSpPr>
            <p:cNvPr id="510" name="Group 509"/>
            <p:cNvGrpSpPr/>
            <p:nvPr/>
          </p:nvGrpSpPr>
          <p:grpSpPr>
            <a:xfrm>
              <a:off x="5623176" y="2165172"/>
              <a:ext cx="219134" cy="245915"/>
              <a:chOff x="2304394" y="2806764"/>
              <a:chExt cx="203894" cy="228812"/>
            </a:xfrm>
            <a:solidFill>
              <a:srgbClr val="00188F"/>
            </a:solidFill>
          </p:grpSpPr>
          <p:sp>
            <p:nvSpPr>
              <p:cNvPr id="51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1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11"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6298823" y="2306005"/>
            <a:ext cx="310450" cy="303399"/>
            <a:chOff x="6425157" y="2131930"/>
            <a:chExt cx="316720" cy="309527"/>
          </a:xfrm>
        </p:grpSpPr>
        <p:grpSp>
          <p:nvGrpSpPr>
            <p:cNvPr id="519" name="Group 518"/>
            <p:cNvGrpSpPr/>
            <p:nvPr/>
          </p:nvGrpSpPr>
          <p:grpSpPr>
            <a:xfrm>
              <a:off x="6473950" y="2165172"/>
              <a:ext cx="219134" cy="245915"/>
              <a:chOff x="2304394" y="2806764"/>
              <a:chExt cx="203894" cy="228812"/>
            </a:xfrm>
            <a:solidFill>
              <a:srgbClr val="00188F"/>
            </a:solidFill>
          </p:grpSpPr>
          <p:sp>
            <p:nvSpPr>
              <p:cNvPr id="52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20"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6665717" y="2306005"/>
            <a:ext cx="310450" cy="303399"/>
            <a:chOff x="6799461" y="2131930"/>
            <a:chExt cx="316720" cy="309527"/>
          </a:xfrm>
        </p:grpSpPr>
        <p:grpSp>
          <p:nvGrpSpPr>
            <p:cNvPr id="521" name="Group 520"/>
            <p:cNvGrpSpPr/>
            <p:nvPr/>
          </p:nvGrpSpPr>
          <p:grpSpPr>
            <a:xfrm>
              <a:off x="6848254" y="2165172"/>
              <a:ext cx="219134" cy="245915"/>
              <a:chOff x="2304394" y="2806764"/>
              <a:chExt cx="203894" cy="228812"/>
            </a:xfrm>
            <a:solidFill>
              <a:srgbClr val="00188F"/>
            </a:solidFill>
          </p:grpSpPr>
          <p:sp>
            <p:nvSpPr>
              <p:cNvPr id="5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22"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761664" y="5319307"/>
            <a:ext cx="310450" cy="303399"/>
            <a:chOff x="2922559" y="6145713"/>
            <a:chExt cx="316720" cy="309527"/>
          </a:xfrm>
        </p:grpSpPr>
        <p:grpSp>
          <p:nvGrpSpPr>
            <p:cNvPr id="541" name="Group 540"/>
            <p:cNvGrpSpPr/>
            <p:nvPr/>
          </p:nvGrpSpPr>
          <p:grpSpPr>
            <a:xfrm>
              <a:off x="2971352" y="6178955"/>
              <a:ext cx="219134" cy="245915"/>
              <a:chOff x="2304394" y="2806764"/>
              <a:chExt cx="203894" cy="228812"/>
            </a:xfrm>
            <a:solidFill>
              <a:srgbClr val="008272"/>
            </a:solidFill>
          </p:grpSpPr>
          <p:sp>
            <p:nvSpPr>
              <p:cNvPr id="54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4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42"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1" name="Group 550"/>
          <p:cNvGrpSpPr/>
          <p:nvPr/>
        </p:nvGrpSpPr>
        <p:grpSpPr>
          <a:xfrm>
            <a:off x="5098129" y="2305083"/>
            <a:ext cx="310450" cy="303399"/>
            <a:chOff x="2922559" y="6145713"/>
            <a:chExt cx="316720" cy="309527"/>
          </a:xfrm>
        </p:grpSpPr>
        <p:grpSp>
          <p:nvGrpSpPr>
            <p:cNvPr id="552" name="Group 551"/>
            <p:cNvGrpSpPr/>
            <p:nvPr/>
          </p:nvGrpSpPr>
          <p:grpSpPr>
            <a:xfrm>
              <a:off x="2971352" y="6178955"/>
              <a:ext cx="219134" cy="245915"/>
              <a:chOff x="2304394" y="2806764"/>
              <a:chExt cx="203894" cy="228812"/>
            </a:xfrm>
            <a:solidFill>
              <a:srgbClr val="008272"/>
            </a:solidFill>
          </p:grpSpPr>
          <p:sp>
            <p:nvSpPr>
              <p:cNvPr id="5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55"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0" name="Group 559"/>
          <p:cNvGrpSpPr/>
          <p:nvPr/>
        </p:nvGrpSpPr>
        <p:grpSpPr>
          <a:xfrm>
            <a:off x="6301811" y="2306005"/>
            <a:ext cx="310450" cy="303399"/>
            <a:chOff x="2922559" y="6145713"/>
            <a:chExt cx="316720" cy="309527"/>
          </a:xfrm>
        </p:grpSpPr>
        <p:grpSp>
          <p:nvGrpSpPr>
            <p:cNvPr id="574" name="Group 573"/>
            <p:cNvGrpSpPr/>
            <p:nvPr/>
          </p:nvGrpSpPr>
          <p:grpSpPr>
            <a:xfrm>
              <a:off x="2971352" y="6178955"/>
              <a:ext cx="219134" cy="245915"/>
              <a:chOff x="2304394" y="2806764"/>
              <a:chExt cx="203894" cy="228812"/>
            </a:xfrm>
            <a:solidFill>
              <a:srgbClr val="008272"/>
            </a:solidFill>
          </p:grpSpPr>
          <p:sp>
            <p:nvSpPr>
              <p:cNvPr id="5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sp>
          <p:nvSpPr>
            <p:cNvPr id="57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985366" y="3521163"/>
            <a:ext cx="448421" cy="438236"/>
            <a:chOff x="160801" y="4317457"/>
            <a:chExt cx="457478" cy="447088"/>
          </a:xfrm>
        </p:grpSpPr>
        <p:sp>
          <p:nvSpPr>
            <p:cNvPr id="581"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80" name="Group 579"/>
            <p:cNvGrpSpPr/>
            <p:nvPr/>
          </p:nvGrpSpPr>
          <p:grpSpPr>
            <a:xfrm>
              <a:off x="241006" y="4365473"/>
              <a:ext cx="316523" cy="355206"/>
              <a:chOff x="2304394" y="2806764"/>
              <a:chExt cx="203894" cy="228812"/>
            </a:xfrm>
            <a:solidFill>
              <a:srgbClr val="00188F"/>
            </a:solidFill>
          </p:grpSpPr>
          <p:sp>
            <p:nvSpPr>
              <p:cNvPr id="5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sp>
            <p:nvSpPr>
              <p:cNvPr id="5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386">
                  <a:defRPr/>
                </a:pPr>
                <a:endParaRPr lang="en-US" sz="1765" kern="0">
                  <a:solidFill>
                    <a:srgbClr val="505050"/>
                  </a:solidFill>
                </a:endParaRPr>
              </a:p>
            </p:txBody>
          </p:sp>
        </p:grpSp>
      </p:grpSp>
      <p:sp>
        <p:nvSpPr>
          <p:cNvPr id="306" name="Title 1"/>
          <p:cNvSpPr txBox="1">
            <a:spLocks/>
          </p:cNvSpPr>
          <p:nvPr/>
        </p:nvSpPr>
        <p:spPr>
          <a:xfrm>
            <a:off x="269239" y="1080473"/>
            <a:ext cx="8487617" cy="34937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spc="0">
                <a:gradFill>
                  <a:gsLst>
                    <a:gs pos="7965">
                      <a:srgbClr val="0078D7"/>
                    </a:gs>
                    <a:gs pos="34000">
                      <a:srgbClr val="0078D7"/>
                    </a:gs>
                  </a:gsLst>
                  <a:lin ang="5400000" scaled="1"/>
                </a:gradFill>
                <a:cs typeface="Segoe UI Semilight" panose="020B0402040204020203" pitchFamily="34" charset="0"/>
              </a:rPr>
              <a:t>Creation, deployment, and management</a:t>
            </a:r>
          </a:p>
        </p:txBody>
      </p:sp>
    </p:spTree>
    <p:extLst>
      <p:ext uri="{BB962C8B-B14F-4D97-AF65-F5344CB8AC3E}">
        <p14:creationId xmlns:p14="http://schemas.microsoft.com/office/powerpoint/2010/main" val="17242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1"/>
                                        </p:tgtEl>
                                        <p:attrNameLst>
                                          <p:attrName>style.visibility</p:attrName>
                                        </p:attrNameLst>
                                      </p:cBhvr>
                                      <p:to>
                                        <p:strVal val="visible"/>
                                      </p:to>
                                    </p:set>
                                    <p:animEffect transition="in" filter="fade">
                                      <p:cBhvr>
                                        <p:cTn id="19" dur="500"/>
                                        <p:tgtEl>
                                          <p:spTgt spid="8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fade">
                                      <p:cBhvr>
                                        <p:cTn id="42" dur="500"/>
                                        <p:tgtEl>
                                          <p:spTgt spid="4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2"/>
                                        </p:tgtEl>
                                        <p:attrNameLst>
                                          <p:attrName>style.visibility</p:attrName>
                                        </p:attrNameLst>
                                      </p:cBhvr>
                                      <p:to>
                                        <p:strVal val="visible"/>
                                      </p:to>
                                    </p:set>
                                    <p:animEffect transition="in" filter="fade">
                                      <p:cBhvr>
                                        <p:cTn id="57" dur="500"/>
                                        <p:tgtEl>
                                          <p:spTgt spid="3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92"/>
                                        </p:tgtEl>
                                        <p:attrNameLst>
                                          <p:attrName>style.visibility</p:attrName>
                                        </p:attrNameLst>
                                      </p:cBhvr>
                                      <p:to>
                                        <p:strVal val="visible"/>
                                      </p:to>
                                    </p:set>
                                    <p:animEffect transition="in" filter="wipe(right)">
                                      <p:cBhvr>
                                        <p:cTn id="62" dur="500"/>
                                        <p:tgtEl>
                                          <p:spTgt spid="49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6"/>
                                        </p:tgtEl>
                                        <p:attrNameLst>
                                          <p:attrName>style.visibility</p:attrName>
                                        </p:attrNameLst>
                                      </p:cBhvr>
                                      <p:to>
                                        <p:strVal val="visible"/>
                                      </p:to>
                                    </p:set>
                                    <p:animEffect transition="in" filter="fade">
                                      <p:cBhvr>
                                        <p:cTn id="66" dur="500"/>
                                        <p:tgtEl>
                                          <p:spTgt spid="4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wipe(right)">
                                      <p:cBhvr>
                                        <p:cTn id="71" dur="500"/>
                                        <p:tgtEl>
                                          <p:spTgt spid="497"/>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00"/>
                                        </p:tgtEl>
                                        <p:attrNameLst>
                                          <p:attrName>style.visibility</p:attrName>
                                        </p:attrNameLst>
                                      </p:cBhvr>
                                      <p:to>
                                        <p:strVal val="visible"/>
                                      </p:to>
                                    </p:set>
                                    <p:animEffect transition="in" filter="fade">
                                      <p:cBhvr>
                                        <p:cTn id="75" dur="500"/>
                                        <p:tgtEl>
                                          <p:spTgt spid="500"/>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xit" presetSubtype="4" fill="hold" nodeType="with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xit" presetSubtype="4" fill="hold" nodeType="withEffect">
                                  <p:stCondLst>
                                    <p:cond delay="0"/>
                                  </p:stCondLst>
                                  <p:childTnLst>
                                    <p:animEffect transition="out" filter="wipe(down)">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551"/>
                                        </p:tgtEl>
                                        <p:attrNameLst>
                                          <p:attrName>style.visibility</p:attrName>
                                        </p:attrNameLst>
                                      </p:cBhvr>
                                      <p:to>
                                        <p:strVal val="visible"/>
                                      </p:to>
                                    </p:set>
                                    <p:animEffect transition="in" filter="wipe(down)">
                                      <p:cBhvr>
                                        <p:cTn id="93" dur="500"/>
                                        <p:tgtEl>
                                          <p:spTgt spid="551"/>
                                        </p:tgtEl>
                                      </p:cBhvr>
                                    </p:animEffect>
                                  </p:childTnLst>
                                </p:cTn>
                              </p:par>
                              <p:par>
                                <p:cTn id="94" presetID="22" presetClass="entr" presetSubtype="4" fill="hold" nodeType="withEffect">
                                  <p:stCondLst>
                                    <p:cond delay="0"/>
                                  </p:stCondLst>
                                  <p:childTnLst>
                                    <p:set>
                                      <p:cBhvr>
                                        <p:cTn id="95" dur="1" fill="hold">
                                          <p:stCondLst>
                                            <p:cond delay="0"/>
                                          </p:stCondLst>
                                        </p:cTn>
                                        <p:tgtEl>
                                          <p:spTgt spid="560"/>
                                        </p:tgtEl>
                                        <p:attrNameLst>
                                          <p:attrName>style.visibility</p:attrName>
                                        </p:attrNameLst>
                                      </p:cBhvr>
                                      <p:to>
                                        <p:strVal val="visible"/>
                                      </p:to>
                                    </p:set>
                                    <p:animEffect transition="in" filter="wipe(down)">
                                      <p:cBhvr>
                                        <p:cTn id="96" dur="500"/>
                                        <p:tgtEl>
                                          <p:spTgt spid="560"/>
                                        </p:tgtEl>
                                      </p:cBhvr>
                                    </p:animEffect>
                                  </p:childTnLst>
                                </p:cTn>
                              </p:par>
                              <p:par>
                                <p:cTn id="97" presetID="22" presetClass="exit" presetSubtype="4" fill="hold" nodeType="withEffect">
                                  <p:stCondLst>
                                    <p:cond delay="0"/>
                                  </p:stCondLst>
                                  <p:childTnLst>
                                    <p:animEffect transition="out" filter="wipe(down)">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p:bldP spid="260" grpId="0" animBg="1"/>
      <p:bldP spid="312" grpId="0" animBg="1"/>
      <p:bldP spid="320" grpId="0"/>
      <p:bldP spid="414" grpId="0" animBg="1"/>
      <p:bldP spid="496" grpId="0"/>
      <p:bldP spid="5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3068379"/>
          </a:xfrm>
          <a:prstGeom prst="rect">
            <a:avLst/>
          </a:prstGeom>
        </p:spPr>
        <p:txBody>
          <a:bodyPr>
            <a:normAutofit/>
          </a:bodyPr>
          <a:lstStyle/>
          <a:p>
            <a:pPr marL="0" indent="0">
              <a:buNone/>
            </a:pPr>
            <a:r>
              <a:rPr lang="en-US" sz="4019" b="1" dirty="0"/>
              <a:t>Docker Containers</a:t>
            </a:r>
            <a:r>
              <a:rPr lang="en-US" dirty="0"/>
              <a:t> </a:t>
            </a:r>
            <a:r>
              <a:rPr lang="en-US" sz="3137" dirty="0"/>
              <a:t>Actual running instance of a container (writable)</a:t>
            </a:r>
          </a:p>
          <a:p>
            <a:endParaRPr lang="en-US" sz="3137" b="1" dirty="0"/>
          </a:p>
          <a:p>
            <a:pPr marL="0" indent="0">
              <a:buNone/>
            </a:pPr>
            <a:r>
              <a:rPr lang="en-US" sz="4019" b="1" dirty="0"/>
              <a:t>Docker Images</a:t>
            </a:r>
            <a:r>
              <a:rPr lang="en-US" dirty="0"/>
              <a:t>  </a:t>
            </a:r>
            <a:r>
              <a:rPr lang="en-US" sz="3137" dirty="0"/>
              <a:t>ready-only (</a:t>
            </a:r>
            <a:r>
              <a:rPr lang="en-US" sz="3200" dirty="0"/>
              <a:t>Immutable)</a:t>
            </a:r>
            <a:r>
              <a:rPr lang="en-US" sz="3137" dirty="0"/>
              <a:t> templates that help define Docker containers</a:t>
            </a:r>
          </a:p>
          <a:p>
            <a:pPr marL="0" indent="0">
              <a:buNone/>
            </a:pPr>
            <a:endParaRPr lang="en-US" dirty="0"/>
          </a:p>
          <a:p>
            <a:pPr marL="0" indent="0">
              <a:buNone/>
            </a:pPr>
            <a:endParaRPr lang="en-US" dirty="0"/>
          </a:p>
        </p:txBody>
      </p:sp>
      <p:sp>
        <p:nvSpPr>
          <p:cNvPr id="2" name="Title 1"/>
          <p:cNvSpPr>
            <a:spLocks noGrp="1"/>
          </p:cNvSpPr>
          <p:nvPr>
            <p:ph type="title"/>
          </p:nvPr>
        </p:nvSpPr>
        <p:spPr>
          <a:xfrm>
            <a:off x="194537" y="142109"/>
            <a:ext cx="10514108" cy="741675"/>
          </a:xfrm>
        </p:spPr>
        <p:txBody>
          <a:bodyPr/>
          <a:lstStyle/>
          <a:p>
            <a:r>
              <a:rPr lang="en-US" dirty="0"/>
              <a:t>Terminology</a:t>
            </a:r>
          </a:p>
        </p:txBody>
      </p:sp>
      <p:sp>
        <p:nvSpPr>
          <p:cNvPr id="4" name="Rounded Rectangle 3"/>
          <p:cNvSpPr/>
          <p:nvPr/>
        </p:nvSpPr>
        <p:spPr bwMode="auto">
          <a:xfrm>
            <a:off x="2517774" y="4453764"/>
            <a:ext cx="4191000" cy="1822714"/>
          </a:xfrm>
          <a:prstGeom prst="roundRect">
            <a:avLst/>
          </a:prstGeom>
          <a:solidFill>
            <a:schemeClr val="tx1"/>
          </a:solidFill>
          <a:ln w="19050">
            <a:solidFill>
              <a:srgbClr val="00827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ounded Rectangle 4"/>
          <p:cNvSpPr/>
          <p:nvPr/>
        </p:nvSpPr>
        <p:spPr bwMode="auto">
          <a:xfrm>
            <a:off x="2517774" y="4904995"/>
            <a:ext cx="3733800" cy="1365514"/>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ounded Rectangle 5"/>
          <p:cNvSpPr/>
          <p:nvPr/>
        </p:nvSpPr>
        <p:spPr bwMode="auto">
          <a:xfrm>
            <a:off x="2517774" y="5362196"/>
            <a:ext cx="3352800" cy="902462"/>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ounded Rectangle 6"/>
          <p:cNvSpPr/>
          <p:nvPr/>
        </p:nvSpPr>
        <p:spPr bwMode="auto">
          <a:xfrm>
            <a:off x="2517774" y="5813543"/>
            <a:ext cx="2971800" cy="457083"/>
          </a:xfrm>
          <a:prstGeom prst="roundRect">
            <a:avLst/>
          </a:prstGeom>
          <a:solidFill>
            <a:schemeClr val="tx1"/>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2517774" y="5819395"/>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9" name="Rectangle 8"/>
          <p:cNvSpPr/>
          <p:nvPr/>
        </p:nvSpPr>
        <p:spPr bwMode="auto">
          <a:xfrm>
            <a:off x="2517774" y="49109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0" name="Rectangle 9"/>
          <p:cNvSpPr/>
          <p:nvPr/>
        </p:nvSpPr>
        <p:spPr bwMode="auto">
          <a:xfrm>
            <a:off x="2517774" y="5368164"/>
            <a:ext cx="2133600" cy="451231"/>
          </a:xfrm>
          <a:prstGeom prst="rect">
            <a:avLst/>
          </a:prstGeom>
          <a:solidFill>
            <a:schemeClr val="tx1"/>
          </a:solidFill>
          <a:ln w="127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 Layer</a:t>
            </a:r>
          </a:p>
        </p:txBody>
      </p:sp>
      <p:sp>
        <p:nvSpPr>
          <p:cNvPr id="11" name="Rectangle 10"/>
          <p:cNvSpPr/>
          <p:nvPr/>
        </p:nvSpPr>
        <p:spPr bwMode="auto">
          <a:xfrm>
            <a:off x="2517774" y="4453764"/>
            <a:ext cx="2133600" cy="451231"/>
          </a:xfrm>
          <a:prstGeom prst="rect">
            <a:avLst/>
          </a:prstGeom>
          <a:solidFill>
            <a:schemeClr val="tx1"/>
          </a:solidFill>
          <a:ln w="127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Read-Write Layer</a:t>
            </a:r>
          </a:p>
        </p:txBody>
      </p:sp>
      <p:sp>
        <p:nvSpPr>
          <p:cNvPr id="12" name="Oval 11"/>
          <p:cNvSpPr/>
          <p:nvPr/>
        </p:nvSpPr>
        <p:spPr bwMode="auto">
          <a:xfrm>
            <a:off x="4956174" y="5892283"/>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1</a:t>
            </a:r>
          </a:p>
        </p:txBody>
      </p:sp>
      <p:sp>
        <p:nvSpPr>
          <p:cNvPr id="13" name="Oval 12"/>
          <p:cNvSpPr/>
          <p:nvPr/>
        </p:nvSpPr>
        <p:spPr bwMode="auto">
          <a:xfrm>
            <a:off x="5453013" y="5454602"/>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2</a:t>
            </a:r>
            <a:endParaRPr lang="en-US" sz="2000" dirty="0">
              <a:gradFill>
                <a:gsLst>
                  <a:gs pos="0">
                    <a:srgbClr val="FFFFFF"/>
                  </a:gs>
                  <a:gs pos="100000">
                    <a:srgbClr val="FFFFFF"/>
                  </a:gs>
                </a:gsLst>
                <a:lin ang="5400000" scaled="0"/>
              </a:gradFill>
            </a:endParaRPr>
          </a:p>
        </p:txBody>
      </p:sp>
      <p:sp>
        <p:nvSpPr>
          <p:cNvPr id="14" name="Oval 13"/>
          <p:cNvSpPr/>
          <p:nvPr/>
        </p:nvSpPr>
        <p:spPr bwMode="auto">
          <a:xfrm>
            <a:off x="5764296" y="4986778"/>
            <a:ext cx="304800" cy="29960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3</a:t>
            </a:r>
          </a:p>
        </p:txBody>
      </p:sp>
      <p:sp>
        <p:nvSpPr>
          <p:cNvPr id="15" name="Oval 14"/>
          <p:cNvSpPr/>
          <p:nvPr/>
        </p:nvSpPr>
        <p:spPr bwMode="auto">
          <a:xfrm>
            <a:off x="6175374" y="4529578"/>
            <a:ext cx="304800" cy="299602"/>
          </a:xfrm>
          <a:prstGeom prst="ellipse">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4</a:t>
            </a:r>
          </a:p>
        </p:txBody>
      </p:sp>
      <p:cxnSp>
        <p:nvCxnSpPr>
          <p:cNvPr id="16" name="Straight Arrow Connector 15"/>
          <p:cNvCxnSpPr/>
          <p:nvPr/>
        </p:nvCxnSpPr>
        <p:spPr>
          <a:xfrm flipH="1">
            <a:off x="6480174" y="4679379"/>
            <a:ext cx="1600200" cy="0"/>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69096" y="5136580"/>
            <a:ext cx="2316078" cy="398284"/>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3" idx="6"/>
          </p:cNvCxnSpPr>
          <p:nvPr/>
        </p:nvCxnSpPr>
        <p:spPr>
          <a:xfrm flipH="1" flipV="1">
            <a:off x="5757813" y="5604403"/>
            <a:ext cx="2627361" cy="5967"/>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2" idx="6"/>
          </p:cNvCxnSpPr>
          <p:nvPr/>
        </p:nvCxnSpPr>
        <p:spPr>
          <a:xfrm flipH="1">
            <a:off x="5260974" y="5684665"/>
            <a:ext cx="3124200" cy="357419"/>
          </a:xfrm>
          <a:prstGeom prst="straightConnector1">
            <a:avLst/>
          </a:prstGeom>
          <a:ln w="19050">
            <a:solidFill>
              <a:srgbClr val="3333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057321" y="4385767"/>
            <a:ext cx="2927920" cy="553998"/>
          </a:xfrm>
          <a:prstGeom prst="rect">
            <a:avLst/>
          </a:prstGeom>
        </p:spPr>
        <p:txBody>
          <a:bodyPr wrap="square">
            <a:spAutoFit/>
          </a:bodyPr>
          <a:lstStyle/>
          <a:p>
            <a:r>
              <a:rPr lang="en-US" sz="3000" dirty="0">
                <a:latin typeface="+mj-lt"/>
                <a:ea typeface="Consolas" charset="0"/>
                <a:cs typeface="Consolas" charset="0"/>
              </a:rPr>
              <a:t>Container</a:t>
            </a:r>
            <a:endParaRPr lang="en-US" sz="3000" dirty="0">
              <a:latin typeface="+mj-lt"/>
            </a:endParaRPr>
          </a:p>
        </p:txBody>
      </p:sp>
      <p:sp>
        <p:nvSpPr>
          <p:cNvPr id="21" name="Rectangle 20"/>
          <p:cNvSpPr/>
          <p:nvPr/>
        </p:nvSpPr>
        <p:spPr>
          <a:xfrm>
            <a:off x="8385172" y="5296032"/>
            <a:ext cx="1318453" cy="553998"/>
          </a:xfrm>
          <a:prstGeom prst="rect">
            <a:avLst/>
          </a:prstGeom>
        </p:spPr>
        <p:txBody>
          <a:bodyPr wrap="square">
            <a:spAutoFit/>
          </a:bodyPr>
          <a:lstStyle/>
          <a:p>
            <a:r>
              <a:rPr lang="en-US" sz="3000" dirty="0">
                <a:latin typeface="+mj-lt"/>
                <a:ea typeface="Consolas" charset="0"/>
                <a:cs typeface="Consolas" charset="0"/>
              </a:rPr>
              <a:t>Image</a:t>
            </a:r>
            <a:endParaRPr lang="en-US" sz="3000" dirty="0">
              <a:latin typeface="+mj-lt"/>
            </a:endParaRPr>
          </a:p>
        </p:txBody>
      </p:sp>
    </p:spTree>
    <p:extLst>
      <p:ext uri="{BB962C8B-B14F-4D97-AF65-F5344CB8AC3E}">
        <p14:creationId xmlns:p14="http://schemas.microsoft.com/office/powerpoint/2010/main" val="18315692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Host</a:t>
            </a:r>
            <a:r>
              <a:rPr lang="en-US" sz="3529" dirty="0"/>
              <a:t> </a:t>
            </a:r>
            <a:r>
              <a:rPr lang="en-US" sz="3137" dirty="0"/>
              <a:t>Place where containers run</a:t>
            </a:r>
            <a:endParaRPr lang="en-US" b="1" dirty="0"/>
          </a:p>
          <a:p>
            <a:pPr lvl="0"/>
            <a:r>
              <a:rPr lang="en-US" sz="4117" b="1" dirty="0">
                <a:gradFill>
                  <a:gsLst>
                    <a:gs pos="1250">
                      <a:srgbClr val="505050"/>
                    </a:gs>
                    <a:gs pos="100000">
                      <a:srgbClr val="505050"/>
                    </a:gs>
                  </a:gsLst>
                  <a:lin ang="5400000" scaled="0"/>
                </a:gradFill>
              </a:rPr>
              <a:t>Client</a:t>
            </a:r>
            <a:r>
              <a:rPr lang="en-US" dirty="0">
                <a:gradFill>
                  <a:gsLst>
                    <a:gs pos="1250">
                      <a:srgbClr val="505050"/>
                    </a:gs>
                    <a:gs pos="100000">
                      <a:srgbClr val="505050"/>
                    </a:gs>
                  </a:gsLst>
                  <a:lin ang="5400000" scaled="0"/>
                </a:gradFill>
              </a:rPr>
              <a:t> </a:t>
            </a:r>
            <a:r>
              <a:rPr lang="en-US" sz="3137" dirty="0">
                <a:gradFill>
                  <a:gsLst>
                    <a:gs pos="1250">
                      <a:srgbClr val="505050"/>
                    </a:gs>
                    <a:gs pos="100000">
                      <a:srgbClr val="505050"/>
                    </a:gs>
                  </a:gsLst>
                  <a:lin ang="5400000" scaled="0"/>
                </a:gradFill>
              </a:rPr>
              <a:t>Used to interact with Host</a:t>
            </a:r>
          </a:p>
          <a:p>
            <a:r>
              <a:rPr lang="en-US" sz="4117" b="1" dirty="0"/>
              <a:t>Registry</a:t>
            </a:r>
            <a:r>
              <a:rPr lang="en-US" dirty="0"/>
              <a:t> </a:t>
            </a:r>
            <a:r>
              <a:rPr lang="en-US" sz="3137" dirty="0"/>
              <a:t>Repository of images</a:t>
            </a:r>
          </a:p>
          <a:p>
            <a:r>
              <a:rPr lang="en-US" sz="4019" b="1" dirty="0"/>
              <a:t>Container</a:t>
            </a:r>
            <a:r>
              <a:rPr lang="en-US" dirty="0"/>
              <a:t> </a:t>
            </a:r>
            <a:r>
              <a:rPr lang="en-US" sz="3137" dirty="0"/>
              <a:t>Running application instance </a:t>
            </a:r>
          </a:p>
          <a:p>
            <a:r>
              <a:rPr lang="en-US" sz="4120" b="1" dirty="0"/>
              <a:t>Image</a:t>
            </a:r>
            <a:r>
              <a:rPr lang="en-US" dirty="0"/>
              <a:t>  </a:t>
            </a:r>
            <a:r>
              <a:rPr lang="en-US" sz="3137" dirty="0"/>
              <a:t>ready-only template from which a container is created</a:t>
            </a:r>
          </a:p>
          <a:p>
            <a:r>
              <a:rPr lang="en-US" sz="4120" b="1" dirty="0" err="1"/>
              <a:t>Dockerfile</a:t>
            </a:r>
            <a:r>
              <a:rPr lang="en-US" sz="3137" dirty="0"/>
              <a:t> Instructions to create an image</a:t>
            </a:r>
          </a:p>
          <a:p>
            <a:endParaRPr lang="en-US" dirty="0"/>
          </a:p>
        </p:txBody>
      </p:sp>
      <p:sp>
        <p:nvSpPr>
          <p:cNvPr id="2" name="Title 1"/>
          <p:cNvSpPr>
            <a:spLocks noGrp="1"/>
          </p:cNvSpPr>
          <p:nvPr>
            <p:ph type="title"/>
          </p:nvPr>
        </p:nvSpPr>
        <p:spPr>
          <a:xfrm>
            <a:off x="194537" y="142109"/>
            <a:ext cx="10514108" cy="741675"/>
          </a:xfrm>
        </p:spPr>
        <p:txBody>
          <a:bodyPr/>
          <a:lstStyle/>
          <a:p>
            <a:r>
              <a:rPr lang="en-US" dirty="0"/>
              <a:t>Docker Terminology</a:t>
            </a:r>
          </a:p>
        </p:txBody>
      </p:sp>
    </p:spTree>
    <p:extLst>
      <p:ext uri="{BB962C8B-B14F-4D97-AF65-F5344CB8AC3E}">
        <p14:creationId xmlns:p14="http://schemas.microsoft.com/office/powerpoint/2010/main" val="17399633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69239" y="1189495"/>
            <a:ext cx="11653523" cy="5451694"/>
          </a:xfrm>
        </p:spPr>
        <p:txBody>
          <a:bodyPr>
            <a:normAutofit fontScale="92500" lnSpcReduction="10000"/>
          </a:bodyPr>
          <a:lstStyle/>
          <a:p>
            <a:r>
              <a:rPr lang="en-US" dirty="0"/>
              <a:t>Docker Hub and Docker Store</a:t>
            </a:r>
          </a:p>
          <a:p>
            <a:pPr lvl="1"/>
            <a:r>
              <a:rPr lang="en-US" dirty="0"/>
              <a:t>Public, Official and Private image repositories</a:t>
            </a:r>
          </a:p>
          <a:p>
            <a:endParaRPr lang="en-US" dirty="0"/>
          </a:p>
          <a:p>
            <a:r>
              <a:rPr lang="en-US" dirty="0"/>
              <a:t>Docker Trusted Registry</a:t>
            </a:r>
          </a:p>
          <a:p>
            <a:pPr lvl="1"/>
            <a:r>
              <a:rPr lang="en-US" dirty="0"/>
              <a:t>Enterprise Grade Private Registries</a:t>
            </a:r>
          </a:p>
          <a:p>
            <a:endParaRPr lang="en-US" dirty="0"/>
          </a:p>
          <a:p>
            <a:r>
              <a:rPr lang="en-US" dirty="0"/>
              <a:t>Docker Registry</a:t>
            </a:r>
          </a:p>
          <a:p>
            <a:pPr lvl="1"/>
            <a:r>
              <a:rPr lang="en-US" dirty="0"/>
              <a:t>Open source foundation of Hub and DTR</a:t>
            </a:r>
          </a:p>
          <a:p>
            <a:endParaRPr lang="en-US" dirty="0"/>
          </a:p>
          <a:p>
            <a:r>
              <a:rPr lang="en-US" dirty="0"/>
              <a:t>Azure Container Registry</a:t>
            </a:r>
          </a:p>
          <a:p>
            <a:pPr lvl="1"/>
            <a:r>
              <a:rPr lang="en-US" dirty="0"/>
              <a:t>Store your container image in local, network-close storage on Azure</a:t>
            </a:r>
          </a:p>
          <a:p>
            <a:pPr lvl="1"/>
            <a:endParaRPr lang="en-US" dirty="0"/>
          </a:p>
          <a:p>
            <a:pPr lvl="1"/>
            <a:endParaRPr lang="en-US" dirty="0"/>
          </a:p>
        </p:txBody>
      </p:sp>
      <p:pic>
        <p:nvPicPr>
          <p:cNvPr id="6" name="Picture 5"/>
          <p:cNvPicPr>
            <a:picLocks noChangeAspect="1"/>
          </p:cNvPicPr>
          <p:nvPr/>
        </p:nvPicPr>
        <p:blipFill>
          <a:blip r:embed="rId3"/>
          <a:stretch>
            <a:fillRect/>
          </a:stretch>
        </p:blipFill>
        <p:spPr>
          <a:xfrm>
            <a:off x="7515339" y="1860257"/>
            <a:ext cx="4258669" cy="32894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Linux/Windows VMs</a:t>
            </a:r>
            <a:endParaRPr lang="en-US" b="1" dirty="0"/>
          </a:p>
          <a:p>
            <a:pPr lvl="0"/>
            <a:r>
              <a:rPr lang="en-US" sz="4117" b="1" dirty="0">
                <a:gradFill>
                  <a:gsLst>
                    <a:gs pos="1250">
                      <a:srgbClr val="505050"/>
                    </a:gs>
                    <a:gs pos="100000">
                      <a:srgbClr val="505050"/>
                    </a:gs>
                  </a:gsLst>
                  <a:lin ang="5400000" scaled="0"/>
                </a:gradFill>
              </a:rPr>
              <a:t>Azure App Service</a:t>
            </a:r>
          </a:p>
          <a:p>
            <a:pPr lvl="0"/>
            <a:r>
              <a:rPr lang="en-US" sz="4117" b="1" dirty="0">
                <a:gradFill>
                  <a:gsLst>
                    <a:gs pos="1250">
                      <a:srgbClr val="505050"/>
                    </a:gs>
                    <a:gs pos="100000">
                      <a:srgbClr val="505050"/>
                    </a:gs>
                  </a:gsLst>
                  <a:lin ang="5400000" scaled="0"/>
                </a:gradFill>
              </a:rPr>
              <a:t>Service Fabric</a:t>
            </a:r>
          </a:p>
          <a:p>
            <a:pPr lvl="0"/>
            <a:r>
              <a:rPr lang="en-US" sz="4117" b="1" dirty="0">
                <a:gradFill>
                  <a:gsLst>
                    <a:gs pos="1250">
                      <a:srgbClr val="505050"/>
                    </a:gs>
                    <a:gs pos="100000">
                      <a:srgbClr val="505050"/>
                    </a:gs>
                  </a:gsLst>
                  <a:lin ang="5400000" scaled="0"/>
                </a:gradFill>
              </a:rPr>
              <a:t>Custom-deployed cluster</a:t>
            </a:r>
          </a:p>
          <a:p>
            <a:pPr lvl="0"/>
            <a:r>
              <a:rPr lang="en-US" sz="4117" b="1" dirty="0">
                <a:gradFill>
                  <a:gsLst>
                    <a:gs pos="1250">
                      <a:srgbClr val="505050"/>
                    </a:gs>
                    <a:gs pos="100000">
                      <a:srgbClr val="505050"/>
                    </a:gs>
                  </a:gsLst>
                  <a:lin ang="5400000" scaled="0"/>
                </a:gradFill>
              </a:rPr>
              <a:t>Azure Container Service</a:t>
            </a:r>
          </a:p>
          <a:p>
            <a:pPr lvl="1"/>
            <a:r>
              <a:rPr lang="en-US" sz="2549" dirty="0">
                <a:gradFill>
                  <a:gsLst>
                    <a:gs pos="1250">
                      <a:srgbClr val="505050"/>
                    </a:gs>
                    <a:gs pos="100000">
                      <a:srgbClr val="505050"/>
                    </a:gs>
                  </a:gsLst>
                  <a:lin ang="5400000" scaled="0"/>
                </a:gradFill>
              </a:rPr>
              <a:t>Docker Swarm, DC/OS, Kubernetes</a:t>
            </a:r>
          </a:p>
        </p:txBody>
      </p:sp>
      <p:sp>
        <p:nvSpPr>
          <p:cNvPr id="2" name="Title 1"/>
          <p:cNvSpPr>
            <a:spLocks noGrp="1"/>
          </p:cNvSpPr>
          <p:nvPr>
            <p:ph type="title"/>
          </p:nvPr>
        </p:nvSpPr>
        <p:spPr>
          <a:xfrm>
            <a:off x="194537" y="142109"/>
            <a:ext cx="10514108" cy="741675"/>
          </a:xfrm>
        </p:spPr>
        <p:txBody>
          <a:bodyPr/>
          <a:lstStyle/>
          <a:p>
            <a:r>
              <a:rPr lang="en-US" dirty="0"/>
              <a:t>Containers on Azure</a:t>
            </a:r>
          </a:p>
        </p:txBody>
      </p:sp>
      <p:pic>
        <p:nvPicPr>
          <p:cNvPr id="4" name="Picture 3"/>
          <p:cNvPicPr>
            <a:picLocks noChangeAspect="1"/>
          </p:cNvPicPr>
          <p:nvPr/>
        </p:nvPicPr>
        <p:blipFill>
          <a:blip r:embed="rId3"/>
          <a:stretch>
            <a:fillRect/>
          </a:stretch>
        </p:blipFill>
        <p:spPr>
          <a:xfrm>
            <a:off x="2858825" y="5455403"/>
            <a:ext cx="1264211" cy="1052659"/>
          </a:xfrm>
          <a:prstGeom prst="rect">
            <a:avLst/>
          </a:prstGeom>
        </p:spPr>
      </p:pic>
      <p:pic>
        <p:nvPicPr>
          <p:cNvPr id="5" name="Picture 4"/>
          <p:cNvPicPr>
            <a:picLocks noChangeAspect="1"/>
          </p:cNvPicPr>
          <p:nvPr/>
        </p:nvPicPr>
        <p:blipFill>
          <a:blip r:embed="rId4"/>
          <a:stretch>
            <a:fillRect/>
          </a:stretch>
        </p:blipFill>
        <p:spPr>
          <a:xfrm>
            <a:off x="5011771" y="5455403"/>
            <a:ext cx="1014134" cy="983991"/>
          </a:xfrm>
          <a:prstGeom prst="rect">
            <a:avLst/>
          </a:prstGeom>
        </p:spPr>
      </p:pic>
      <p:pic>
        <p:nvPicPr>
          <p:cNvPr id="6" name="Picture 5"/>
          <p:cNvPicPr>
            <a:picLocks noChangeAspect="1"/>
          </p:cNvPicPr>
          <p:nvPr/>
        </p:nvPicPr>
        <p:blipFill>
          <a:blip r:embed="rId5"/>
          <a:stretch>
            <a:fillRect/>
          </a:stretch>
        </p:blipFill>
        <p:spPr>
          <a:xfrm>
            <a:off x="6914640" y="5495433"/>
            <a:ext cx="1025023" cy="1025023"/>
          </a:xfrm>
          <a:prstGeom prst="rect">
            <a:avLst/>
          </a:prstGeom>
        </p:spPr>
      </p:pic>
    </p:spTree>
    <p:extLst>
      <p:ext uri="{BB962C8B-B14F-4D97-AF65-F5344CB8AC3E}">
        <p14:creationId xmlns:p14="http://schemas.microsoft.com/office/powerpoint/2010/main" val="38407957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Composition and </a:t>
            </a:r>
            <a:r>
              <a:rPr lang="en-US" dirty="0"/>
              <a:t>Orchestration</a:t>
            </a:r>
          </a:p>
        </p:txBody>
      </p:sp>
      <p:sp>
        <p:nvSpPr>
          <p:cNvPr id="2" name="Text Placeholder 1"/>
          <p:cNvSpPr>
            <a:spLocks noGrp="1"/>
          </p:cNvSpPr>
          <p:nvPr>
            <p:ph type="body" sz="quarter" idx="10"/>
          </p:nvPr>
        </p:nvSpPr>
        <p:spPr>
          <a:xfrm>
            <a:off x="269239" y="1189495"/>
            <a:ext cx="11653523" cy="2715537"/>
          </a:xfrm>
        </p:spPr>
        <p:txBody>
          <a:bodyPr/>
          <a:lstStyle/>
          <a:p>
            <a:r>
              <a:rPr lang="en-US" dirty="0"/>
              <a:t>Applications typically comprised of multiple containers</a:t>
            </a:r>
          </a:p>
          <a:p>
            <a:pPr lvl="1"/>
            <a:endParaRPr lang="en-US" dirty="0"/>
          </a:p>
          <a:p>
            <a:r>
              <a:rPr lang="en-US" dirty="0"/>
              <a:t>Containers typically hosted across a cluster of nodes</a:t>
            </a:r>
          </a:p>
          <a:p>
            <a:pPr lvl="1"/>
            <a:endParaRPr lang="en-US" dirty="0"/>
          </a:p>
          <a:p>
            <a:r>
              <a:rPr lang="en-US" dirty="0"/>
              <a:t>Orchestration tooling automates this</a:t>
            </a:r>
          </a:p>
        </p:txBody>
      </p:sp>
      <p:pic>
        <p:nvPicPr>
          <p:cNvPr id="5" name="Picture 4"/>
          <p:cNvPicPr>
            <a:picLocks noChangeAspect="1"/>
          </p:cNvPicPr>
          <p:nvPr/>
        </p:nvPicPr>
        <p:blipFill>
          <a:blip r:embed="rId3"/>
          <a:stretch>
            <a:fillRect/>
          </a:stretch>
        </p:blipFill>
        <p:spPr>
          <a:xfrm>
            <a:off x="4751364" y="4008623"/>
            <a:ext cx="2689274" cy="2647015"/>
          </a:xfrm>
          <a:prstGeom prst="rect">
            <a:avLst/>
          </a:prstGeom>
        </p:spPr>
      </p:pic>
      <p:sp>
        <p:nvSpPr>
          <p:cNvPr id="10" name="Rectangle: Rounded Corners 9"/>
          <p:cNvSpPr/>
          <p:nvPr/>
        </p:nvSpPr>
        <p:spPr bwMode="auto">
          <a:xfrm>
            <a:off x="1389770" y="4771864"/>
            <a:ext cx="1792850" cy="11205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24" name="Group 23"/>
          <p:cNvGrpSpPr/>
          <p:nvPr/>
        </p:nvGrpSpPr>
        <p:grpSpPr>
          <a:xfrm>
            <a:off x="1596702" y="4881145"/>
            <a:ext cx="686399" cy="359711"/>
            <a:chOff x="4999037" y="5516300"/>
            <a:chExt cx="700163" cy="366924"/>
          </a:xfrm>
        </p:grpSpPr>
        <p:sp>
          <p:nvSpPr>
            <p:cNvPr id="73" name="Rectangle 72"/>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75" name="Left Bracket 74"/>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30" name="Group 29"/>
          <p:cNvGrpSpPr/>
          <p:nvPr/>
        </p:nvGrpSpPr>
        <p:grpSpPr>
          <a:xfrm>
            <a:off x="1583163" y="5371611"/>
            <a:ext cx="686399" cy="359711"/>
            <a:chOff x="6045114" y="6218870"/>
            <a:chExt cx="700163" cy="366924"/>
          </a:xfrm>
        </p:grpSpPr>
        <p:sp>
          <p:nvSpPr>
            <p:cNvPr id="55" name="Rectangle 54"/>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56" name="Right Bracket 55"/>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57" name="Left Bracket 56"/>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35" name="Group 34"/>
          <p:cNvGrpSpPr/>
          <p:nvPr/>
        </p:nvGrpSpPr>
        <p:grpSpPr>
          <a:xfrm>
            <a:off x="2346818" y="5150578"/>
            <a:ext cx="686399" cy="359711"/>
            <a:chOff x="6065837" y="5505426"/>
            <a:chExt cx="700163" cy="366924"/>
          </a:xfrm>
        </p:grpSpPr>
        <p:sp>
          <p:nvSpPr>
            <p:cNvPr id="40" name="Rectangle 3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41" name="Right Bracket 4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42" name="Left Bracket 4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
        <p:nvSpPr>
          <p:cNvPr id="118" name="Arrow: Right 117"/>
          <p:cNvSpPr/>
          <p:nvPr/>
        </p:nvSpPr>
        <p:spPr bwMode="auto">
          <a:xfrm>
            <a:off x="3309955" y="5074685"/>
            <a:ext cx="1820812" cy="614866"/>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23" name="Arrow: Right 122"/>
          <p:cNvSpPr/>
          <p:nvPr/>
        </p:nvSpPr>
        <p:spPr bwMode="auto">
          <a:xfrm>
            <a:off x="7188571" y="5022924"/>
            <a:ext cx="1820812" cy="614866"/>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24" name="Freeform 7"/>
          <p:cNvSpPr>
            <a:spLocks noChangeAspect="1" noEditPoints="1"/>
          </p:cNvSpPr>
          <p:nvPr/>
        </p:nvSpPr>
        <p:spPr bwMode="auto">
          <a:xfrm>
            <a:off x="10320945" y="5213542"/>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sp>
        <p:nvSpPr>
          <p:cNvPr id="125" name="Freeform 7"/>
          <p:cNvSpPr>
            <a:spLocks noChangeAspect="1" noEditPoints="1"/>
          </p:cNvSpPr>
          <p:nvPr/>
        </p:nvSpPr>
        <p:spPr bwMode="auto">
          <a:xfrm>
            <a:off x="9294730" y="5208231"/>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sp>
        <p:nvSpPr>
          <p:cNvPr id="126" name="Freeform 7"/>
          <p:cNvSpPr>
            <a:spLocks noChangeAspect="1" noEditPoints="1"/>
          </p:cNvSpPr>
          <p:nvPr/>
        </p:nvSpPr>
        <p:spPr bwMode="auto">
          <a:xfrm>
            <a:off x="9839659" y="4302083"/>
            <a:ext cx="962572" cy="8484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89617" tIns="44808" rIns="89617" bIns="44808" numCol="1" anchor="t" anchorCtr="0" compatLnSpc="1">
            <a:prstTxWarp prst="textNoShape">
              <a:avLst/>
            </a:prstTxWarp>
          </a:bodyPr>
          <a:lstStyle/>
          <a:p>
            <a:pPr defTabSz="896214"/>
            <a:endParaRPr lang="en-US" sz="1765" kern="0">
              <a:solidFill>
                <a:srgbClr val="505050"/>
              </a:solidFill>
            </a:endParaRPr>
          </a:p>
        </p:txBody>
      </p:sp>
      <p:grpSp>
        <p:nvGrpSpPr>
          <p:cNvPr id="140" name="Group 139"/>
          <p:cNvGrpSpPr/>
          <p:nvPr/>
        </p:nvGrpSpPr>
        <p:grpSpPr>
          <a:xfrm>
            <a:off x="10138467" y="4403820"/>
            <a:ext cx="364956" cy="191257"/>
            <a:chOff x="10341764" y="4491629"/>
            <a:chExt cx="372274" cy="195092"/>
          </a:xfrm>
        </p:grpSpPr>
        <p:sp>
          <p:nvSpPr>
            <p:cNvPr id="128" name="Rectangle 127"/>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0" name="Left Bracket 129"/>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9" name="Group 138"/>
          <p:cNvGrpSpPr/>
          <p:nvPr/>
        </p:nvGrpSpPr>
        <p:grpSpPr>
          <a:xfrm>
            <a:off x="9945666" y="4698935"/>
            <a:ext cx="364956" cy="191257"/>
            <a:chOff x="10182292" y="4777880"/>
            <a:chExt cx="372274" cy="195092"/>
          </a:xfrm>
        </p:grpSpPr>
        <p:sp>
          <p:nvSpPr>
            <p:cNvPr id="132" name="Rectangle 131"/>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ight Bracket 132"/>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4" name="Left Bracket 133"/>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38" name="Group 137"/>
          <p:cNvGrpSpPr/>
          <p:nvPr/>
        </p:nvGrpSpPr>
        <p:grpSpPr>
          <a:xfrm>
            <a:off x="10360609" y="4698935"/>
            <a:ext cx="364956" cy="191257"/>
            <a:chOff x="3995832" y="4582835"/>
            <a:chExt cx="372274" cy="195092"/>
          </a:xfrm>
        </p:grpSpPr>
        <p:sp>
          <p:nvSpPr>
            <p:cNvPr id="135" name="Rectangle 134"/>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36" name="Right Bracket 135"/>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37" name="Left Bracket 136"/>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1" name="Group 140"/>
          <p:cNvGrpSpPr/>
          <p:nvPr/>
        </p:nvGrpSpPr>
        <p:grpSpPr>
          <a:xfrm>
            <a:off x="9606997" y="5270519"/>
            <a:ext cx="364956" cy="191257"/>
            <a:chOff x="10341764" y="4491629"/>
            <a:chExt cx="372274" cy="195092"/>
          </a:xfrm>
        </p:grpSpPr>
        <p:sp>
          <p:nvSpPr>
            <p:cNvPr id="142" name="Rectangle 141"/>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3" name="Right Bracket 142"/>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4" name="Left Bracket 143"/>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45" name="Group 144"/>
          <p:cNvGrpSpPr/>
          <p:nvPr/>
        </p:nvGrpSpPr>
        <p:grpSpPr>
          <a:xfrm>
            <a:off x="9606997" y="5557364"/>
            <a:ext cx="364956" cy="191257"/>
            <a:chOff x="10182292" y="4777880"/>
            <a:chExt cx="372274" cy="195092"/>
          </a:xfrm>
        </p:grpSpPr>
        <p:sp>
          <p:nvSpPr>
            <p:cNvPr id="146" name="Rectangle 145"/>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48" name="Left Bracket 147"/>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grpSp>
        <p:nvGrpSpPr>
          <p:cNvPr id="157" name="Group 156"/>
          <p:cNvGrpSpPr/>
          <p:nvPr/>
        </p:nvGrpSpPr>
        <p:grpSpPr>
          <a:xfrm>
            <a:off x="10619753" y="5461776"/>
            <a:ext cx="364956" cy="191257"/>
            <a:chOff x="3995832" y="4582835"/>
            <a:chExt cx="372274" cy="195092"/>
          </a:xfrm>
        </p:grpSpPr>
        <p:sp>
          <p:nvSpPr>
            <p:cNvPr id="158" name="Rectangle 157"/>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Bracket 158"/>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dirty="0"/>
            </a:p>
          </p:txBody>
        </p:sp>
        <p:sp>
          <p:nvSpPr>
            <p:cNvPr id="160" name="Left Bracket 159"/>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1765"/>
            </a:p>
          </p:txBody>
        </p:sp>
      </p:grpSp>
    </p:spTree>
    <p:extLst>
      <p:ext uri="{BB962C8B-B14F-4D97-AF65-F5344CB8AC3E}">
        <p14:creationId xmlns:p14="http://schemas.microsoft.com/office/powerpoint/2010/main" val="30635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Abstraction</a:t>
            </a:r>
            <a:r>
              <a:rPr lang="en-US" sz="3529" dirty="0"/>
              <a:t> </a:t>
            </a:r>
            <a:r>
              <a:rPr lang="en-US" sz="3137" dirty="0"/>
              <a:t>of cluster to single management interface</a:t>
            </a:r>
            <a:endParaRPr lang="en-US" b="1" dirty="0"/>
          </a:p>
          <a:p>
            <a:pPr lvl="0"/>
            <a:r>
              <a:rPr lang="en-US" sz="4117" b="1" dirty="0">
                <a:gradFill>
                  <a:gsLst>
                    <a:gs pos="1250">
                      <a:srgbClr val="505050"/>
                    </a:gs>
                    <a:gs pos="100000">
                      <a:srgbClr val="505050"/>
                    </a:gs>
                  </a:gsLst>
                  <a:lin ang="5400000" scaled="0"/>
                </a:gradFill>
              </a:rPr>
              <a:t>Scheduling</a:t>
            </a:r>
            <a:r>
              <a:rPr lang="en-US" dirty="0">
                <a:gradFill>
                  <a:gsLst>
                    <a:gs pos="1250">
                      <a:srgbClr val="505050"/>
                    </a:gs>
                    <a:gs pos="100000">
                      <a:srgbClr val="505050"/>
                    </a:gs>
                  </a:gsLst>
                  <a:lin ang="5400000" scaled="0"/>
                </a:gradFill>
              </a:rPr>
              <a:t> </a:t>
            </a:r>
            <a:r>
              <a:rPr lang="en-US" sz="3137" dirty="0">
                <a:gradFill>
                  <a:gsLst>
                    <a:gs pos="1250">
                      <a:srgbClr val="505050"/>
                    </a:gs>
                    <a:gs pos="100000">
                      <a:srgbClr val="505050"/>
                    </a:gs>
                  </a:gsLst>
                  <a:lin ang="5400000" scaled="0"/>
                </a:gradFill>
              </a:rPr>
              <a:t>of container workloads on nodes in cluster</a:t>
            </a:r>
          </a:p>
          <a:p>
            <a:r>
              <a:rPr lang="en-US" sz="4117" b="1" dirty="0"/>
              <a:t>Security</a:t>
            </a:r>
            <a:r>
              <a:rPr lang="en-US" dirty="0"/>
              <a:t> </a:t>
            </a:r>
            <a:r>
              <a:rPr lang="en-US" sz="3140" dirty="0"/>
              <a:t>of containers from outside world, and each other</a:t>
            </a:r>
          </a:p>
          <a:p>
            <a:r>
              <a:rPr lang="en-US" sz="4019" b="1" dirty="0"/>
              <a:t>Monitoring</a:t>
            </a:r>
            <a:r>
              <a:rPr lang="en-US" dirty="0"/>
              <a:t> </a:t>
            </a:r>
            <a:r>
              <a:rPr lang="en-US" sz="3137" dirty="0"/>
              <a:t>of container lifetimes and integration with tools </a:t>
            </a:r>
          </a:p>
          <a:p>
            <a:r>
              <a:rPr lang="en-US" sz="4120" b="1" dirty="0"/>
              <a:t>Reliability</a:t>
            </a:r>
            <a:r>
              <a:rPr lang="en-US" dirty="0"/>
              <a:t> </a:t>
            </a:r>
            <a:r>
              <a:rPr lang="en-US" sz="3137" dirty="0"/>
              <a:t>of container workloads to ensure uptime</a:t>
            </a:r>
          </a:p>
          <a:p>
            <a:r>
              <a:rPr lang="en-US" sz="4120" b="1" dirty="0"/>
              <a:t>Scale</a:t>
            </a:r>
            <a:r>
              <a:rPr lang="en-US" sz="3137" dirty="0"/>
              <a:t> of container instances in response to measured workloads</a:t>
            </a:r>
          </a:p>
          <a:p>
            <a:endParaRPr lang="en-US" dirty="0"/>
          </a:p>
        </p:txBody>
      </p:sp>
      <p:sp>
        <p:nvSpPr>
          <p:cNvPr id="2" name="Title 1"/>
          <p:cNvSpPr>
            <a:spLocks noGrp="1"/>
          </p:cNvSpPr>
          <p:nvPr>
            <p:ph type="title"/>
          </p:nvPr>
        </p:nvSpPr>
        <p:spPr>
          <a:xfrm>
            <a:off x="194537" y="142109"/>
            <a:ext cx="10514108" cy="741675"/>
          </a:xfrm>
        </p:spPr>
        <p:txBody>
          <a:bodyPr/>
          <a:lstStyle/>
          <a:p>
            <a:r>
              <a:rPr lang="en-US" dirty="0"/>
              <a:t>Why Orchestrators?</a:t>
            </a:r>
          </a:p>
        </p:txBody>
      </p:sp>
    </p:spTree>
    <p:extLst>
      <p:ext uri="{BB962C8B-B14F-4D97-AF65-F5344CB8AC3E}">
        <p14:creationId xmlns:p14="http://schemas.microsoft.com/office/powerpoint/2010/main" val="35564296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39" y="1189495"/>
            <a:ext cx="11653523" cy="2447465"/>
          </a:xfrm>
        </p:spPr>
        <p:txBody>
          <a:bodyPr/>
          <a:lstStyle/>
          <a:p>
            <a:pPr lvl="1"/>
            <a:endParaRPr lang="en-US" dirty="0"/>
          </a:p>
          <a:p>
            <a:r>
              <a:rPr lang="en-US" dirty="0"/>
              <a:t>Docker Swarm</a:t>
            </a:r>
          </a:p>
          <a:p>
            <a:pPr lvl="1"/>
            <a:r>
              <a:rPr lang="en-US" dirty="0"/>
              <a:t>Aggregate container hosts</a:t>
            </a:r>
          </a:p>
          <a:p>
            <a:pPr lvl="1"/>
            <a:r>
              <a:rPr lang="en-US" dirty="0"/>
              <a:t>Supports tagging, affinity/anti-affinity</a:t>
            </a:r>
          </a:p>
          <a:p>
            <a:pPr lvl="1"/>
            <a:endParaRPr lang="en-US" dirty="0"/>
          </a:p>
          <a:p>
            <a:pPr lvl="1"/>
            <a:endParaRPr lang="en-US" dirty="0"/>
          </a:p>
        </p:txBody>
      </p:sp>
      <p:pic>
        <p:nvPicPr>
          <p:cNvPr id="5" name="Picture 4"/>
          <p:cNvPicPr>
            <a:picLocks noChangeAspect="1"/>
          </p:cNvPicPr>
          <p:nvPr/>
        </p:nvPicPr>
        <p:blipFill>
          <a:blip r:embed="rId2"/>
          <a:stretch>
            <a:fillRect/>
          </a:stretch>
        </p:blipFill>
        <p:spPr>
          <a:xfrm>
            <a:off x="1700508" y="3640307"/>
            <a:ext cx="2635832" cy="2194754"/>
          </a:xfrm>
          <a:prstGeom prst="rect">
            <a:avLst/>
          </a:prstGeom>
        </p:spPr>
      </p:pic>
      <p:pic>
        <p:nvPicPr>
          <p:cNvPr id="6" name="Picture 5"/>
          <p:cNvPicPr>
            <a:picLocks noChangeAspect="1"/>
          </p:cNvPicPr>
          <p:nvPr/>
        </p:nvPicPr>
        <p:blipFill>
          <a:blip r:embed="rId3"/>
          <a:stretch>
            <a:fillRect/>
          </a:stretch>
        </p:blipFill>
        <p:spPr>
          <a:xfrm>
            <a:off x="7778322" y="1189176"/>
            <a:ext cx="3848284" cy="7097017"/>
          </a:xfrm>
          <a:prstGeom prst="rect">
            <a:avLst/>
          </a:prstGeom>
        </p:spPr>
      </p:pic>
    </p:spTree>
    <p:extLst>
      <p:ext uri="{BB962C8B-B14F-4D97-AF65-F5344CB8AC3E}">
        <p14:creationId xmlns:p14="http://schemas.microsoft.com/office/powerpoint/2010/main" val="36717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40" y="1189495"/>
            <a:ext cx="6125569" cy="2323293"/>
          </a:xfrm>
        </p:spPr>
        <p:txBody>
          <a:bodyPr/>
          <a:lstStyle/>
          <a:p>
            <a:r>
              <a:rPr lang="en-US" dirty="0"/>
              <a:t>Kubernetes</a:t>
            </a:r>
          </a:p>
          <a:p>
            <a:pPr lvl="1"/>
            <a:r>
              <a:rPr lang="en-US" dirty="0"/>
              <a:t>Open source project started by Google</a:t>
            </a:r>
          </a:p>
          <a:p>
            <a:pPr lvl="1"/>
            <a:endParaRPr lang="en-US" dirty="0"/>
          </a:p>
          <a:p>
            <a:pPr lvl="1"/>
            <a:r>
              <a:rPr lang="en-US" dirty="0"/>
              <a:t>Windows support being added though community partnership spear headed by </a:t>
            </a:r>
            <a:r>
              <a:rPr lang="en-US" dirty="0" err="1"/>
              <a:t>Apprenda</a:t>
            </a:r>
            <a:endParaRPr lang="en-US" dirty="0"/>
          </a:p>
          <a:p>
            <a:pPr lvl="1"/>
            <a:endParaRPr lang="en-US" dirty="0"/>
          </a:p>
        </p:txBody>
      </p:sp>
      <p:pic>
        <p:nvPicPr>
          <p:cNvPr id="4" name="Picture 3"/>
          <p:cNvPicPr>
            <a:picLocks noChangeAspect="1"/>
          </p:cNvPicPr>
          <p:nvPr/>
        </p:nvPicPr>
        <p:blipFill>
          <a:blip r:embed="rId2"/>
          <a:stretch>
            <a:fillRect/>
          </a:stretch>
        </p:blipFill>
        <p:spPr>
          <a:xfrm>
            <a:off x="1464472" y="4026617"/>
            <a:ext cx="2114430" cy="2051584"/>
          </a:xfrm>
          <a:prstGeom prst="rect">
            <a:avLst/>
          </a:prstGeom>
        </p:spPr>
      </p:pic>
      <p:pic>
        <p:nvPicPr>
          <p:cNvPr id="5" name="Picture 4"/>
          <p:cNvPicPr>
            <a:picLocks noChangeAspect="1"/>
          </p:cNvPicPr>
          <p:nvPr/>
        </p:nvPicPr>
        <p:blipFill>
          <a:blip r:embed="rId3"/>
          <a:stretch>
            <a:fillRect/>
          </a:stretch>
        </p:blipFill>
        <p:spPr>
          <a:xfrm>
            <a:off x="6290536" y="2681980"/>
            <a:ext cx="5604975" cy="3802276"/>
          </a:xfrm>
          <a:prstGeom prst="rect">
            <a:avLst/>
          </a:prstGeom>
        </p:spPr>
      </p:pic>
    </p:spTree>
    <p:extLst>
      <p:ext uri="{BB962C8B-B14F-4D97-AF65-F5344CB8AC3E}">
        <p14:creationId xmlns:p14="http://schemas.microsoft.com/office/powerpoint/2010/main" val="2607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69239" y="1189495"/>
            <a:ext cx="11653523" cy="1719840"/>
          </a:xfrm>
        </p:spPr>
        <p:txBody>
          <a:bodyPr/>
          <a:lstStyle/>
          <a:p>
            <a:r>
              <a:rPr lang="en-US" dirty="0" err="1"/>
              <a:t>Mesos</a:t>
            </a:r>
            <a:r>
              <a:rPr lang="en-US" dirty="0"/>
              <a:t>/Mesosphere + Marathon</a:t>
            </a:r>
          </a:p>
          <a:p>
            <a:pPr lvl="1"/>
            <a:r>
              <a:rPr lang="en-US" dirty="0"/>
              <a:t>Aggregates container hosts</a:t>
            </a:r>
          </a:p>
          <a:p>
            <a:pPr lvl="1"/>
            <a:r>
              <a:rPr lang="en-US" dirty="0"/>
              <a:t>Web based UI</a:t>
            </a:r>
          </a:p>
          <a:p>
            <a:pPr lvl="1"/>
            <a:r>
              <a:rPr lang="en-US" dirty="0"/>
              <a:t>Service Launch and Discovery</a:t>
            </a:r>
          </a:p>
        </p:txBody>
      </p:sp>
      <p:pic>
        <p:nvPicPr>
          <p:cNvPr id="5" name="Picture 4"/>
          <p:cNvPicPr>
            <a:picLocks noChangeAspect="1"/>
          </p:cNvPicPr>
          <p:nvPr/>
        </p:nvPicPr>
        <p:blipFill>
          <a:blip r:embed="rId2"/>
          <a:stretch>
            <a:fillRect/>
          </a:stretch>
        </p:blipFill>
        <p:spPr>
          <a:xfrm>
            <a:off x="8371301" y="1189176"/>
            <a:ext cx="3551461" cy="5753368"/>
          </a:xfrm>
          <a:prstGeom prst="rect">
            <a:avLst/>
          </a:prstGeom>
        </p:spPr>
      </p:pic>
      <p:pic>
        <p:nvPicPr>
          <p:cNvPr id="7" name="Picture 6"/>
          <p:cNvPicPr>
            <a:picLocks noChangeAspect="1"/>
          </p:cNvPicPr>
          <p:nvPr/>
        </p:nvPicPr>
        <p:blipFill>
          <a:blip r:embed="rId3"/>
          <a:stretch>
            <a:fillRect/>
          </a:stretch>
        </p:blipFill>
        <p:spPr>
          <a:xfrm>
            <a:off x="1449712" y="3724023"/>
            <a:ext cx="2137133" cy="2137133"/>
          </a:xfrm>
          <a:prstGeom prst="rect">
            <a:avLst/>
          </a:prstGeom>
        </p:spPr>
      </p:pic>
    </p:spTree>
    <p:extLst>
      <p:ext uri="{BB962C8B-B14F-4D97-AF65-F5344CB8AC3E}">
        <p14:creationId xmlns:p14="http://schemas.microsoft.com/office/powerpoint/2010/main" val="352040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179575"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Lato"/>
              <a:buNone/>
            </a:pPr>
            <a:r>
              <a:rPr lang="en-US"/>
              <a:t>Instructor - Josh Lane</a:t>
            </a:r>
          </a:p>
        </p:txBody>
      </p:sp>
      <p:sp>
        <p:nvSpPr>
          <p:cNvPr id="94" name="Shape 94"/>
          <p:cNvSpPr txBox="1">
            <a:spLocks noGrp="1"/>
          </p:cNvSpPr>
          <p:nvPr>
            <p:ph type="body" idx="2"/>
          </p:nvPr>
        </p:nvSpPr>
        <p:spPr>
          <a:xfrm>
            <a:off x="1484376" y="1847850"/>
            <a:ext cx="5181600" cy="43512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dirty="0"/>
              <a:t>Cloud Academy Instructor</a:t>
            </a:r>
          </a:p>
          <a:p>
            <a:pPr marL="228600" marR="0" lvl="0" indent="-228600" algn="l" rtl="0">
              <a:lnSpc>
                <a:spcPct val="150000"/>
              </a:lnSpc>
              <a:spcBef>
                <a:spcPts val="0"/>
              </a:spcBef>
              <a:spcAft>
                <a:spcPts val="0"/>
              </a:spcAft>
              <a:buClr>
                <a:schemeClr val="dk1"/>
              </a:buClr>
              <a:buSzPct val="100000"/>
              <a:buFont typeface="Arial"/>
              <a:buChar char="•"/>
            </a:pPr>
            <a:r>
              <a:rPr lang="en-US" dirty="0"/>
              <a:t>Architect and developer</a:t>
            </a:r>
          </a:p>
          <a:p>
            <a:pPr marL="228600" marR="0" lvl="0" indent="-228600" algn="l" rtl="0">
              <a:lnSpc>
                <a:spcPct val="90000"/>
              </a:lnSpc>
              <a:spcBef>
                <a:spcPts val="1000"/>
              </a:spcBef>
              <a:buClr>
                <a:schemeClr val="dk1"/>
              </a:buClr>
              <a:buSzPct val="100000"/>
              <a:buFont typeface="Arial"/>
              <a:buChar char="•"/>
            </a:pPr>
            <a:r>
              <a:rPr lang="en-US" dirty="0"/>
              <a:t>Consultant for finance, energy, hospitality, telecom, education industries</a:t>
            </a:r>
          </a:p>
          <a:p>
            <a:pPr marL="228600" marR="0" lvl="0" indent="-228600" algn="l" rtl="0">
              <a:lnSpc>
                <a:spcPct val="90000"/>
              </a:lnSpc>
              <a:spcBef>
                <a:spcPts val="1000"/>
              </a:spcBef>
              <a:buClr>
                <a:schemeClr val="dk1"/>
              </a:buClr>
              <a:buSzPct val="100000"/>
              <a:buFont typeface="Arial"/>
              <a:buChar char="•"/>
            </a:pPr>
            <a:r>
              <a:rPr lang="en-US" dirty="0"/>
              <a:t>Microsoft Azure MVP</a:t>
            </a:r>
          </a:p>
          <a:p>
            <a:pPr marL="228600" marR="0" lvl="0" indent="-228600" algn="l" rtl="0">
              <a:lnSpc>
                <a:spcPct val="90000"/>
              </a:lnSpc>
              <a:spcBef>
                <a:spcPts val="1000"/>
              </a:spcBef>
              <a:buClr>
                <a:schemeClr val="dk1"/>
              </a:buClr>
              <a:buSzPct val="100000"/>
              <a:buFont typeface="Arial"/>
              <a:buChar char="•"/>
            </a:pPr>
            <a:r>
              <a:rPr lang="en-US" dirty="0"/>
              <a:t>Azure-in-the-ATL meetup founder</a:t>
            </a:r>
          </a:p>
          <a:p>
            <a:pPr marL="0" marR="0" lvl="0" indent="0" algn="l" rtl="0">
              <a:lnSpc>
                <a:spcPct val="90000"/>
              </a:lnSpc>
              <a:spcBef>
                <a:spcPts val="1000"/>
              </a:spcBef>
              <a:buNone/>
            </a:pPr>
            <a:endParaRPr dirty="0"/>
          </a:p>
        </p:txBody>
      </p:sp>
      <p:pic>
        <p:nvPicPr>
          <p:cNvPr id="95" name="Shape 95" descr="josh headshot black and white.png"/>
          <p:cNvPicPr preferRelativeResize="0"/>
          <p:nvPr/>
        </p:nvPicPr>
        <p:blipFill>
          <a:blip r:embed="rId3">
            <a:alphaModFix/>
          </a:blip>
          <a:stretch>
            <a:fillRect/>
          </a:stretch>
        </p:blipFill>
        <p:spPr>
          <a:xfrm>
            <a:off x="8926751" y="1027975"/>
            <a:ext cx="2768424" cy="4135550"/>
          </a:xfrm>
          <a:prstGeom prst="rect">
            <a:avLst/>
          </a:prstGeom>
          <a:noFill/>
          <a:ln>
            <a:noFill/>
          </a:ln>
        </p:spPr>
      </p:pic>
      <p:pic>
        <p:nvPicPr>
          <p:cNvPr id="5" name="Picture 2" descr="Image result for cloud acade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495" y="4168406"/>
            <a:ext cx="2417919" cy="241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57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08" y="726911"/>
            <a:ext cx="8309536" cy="6131089"/>
          </a:xfrm>
          <a:prstGeom prst="rect">
            <a:avLst/>
          </a:prstGeom>
        </p:spPr>
      </p:pic>
      <p:sp>
        <p:nvSpPr>
          <p:cNvPr id="17" name="Rounded Rectangle 16"/>
          <p:cNvSpPr/>
          <p:nvPr/>
        </p:nvSpPr>
        <p:spPr bwMode="auto">
          <a:xfrm>
            <a:off x="568831" y="4204545"/>
            <a:ext cx="1030483" cy="2249785"/>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ounded Rectangle 17"/>
          <p:cNvSpPr/>
          <p:nvPr/>
        </p:nvSpPr>
        <p:spPr bwMode="auto">
          <a:xfrm>
            <a:off x="582881" y="889491"/>
            <a:ext cx="1030483" cy="2304264"/>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071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043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897270" y="112859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907166"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925131"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925131" y="1878305"/>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907166"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925131"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925131" y="2605628"/>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880198"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898162"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898162" y="4490011"/>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880198"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878925"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p:cNvSpPr/>
          <p:nvPr/>
        </p:nvSpPr>
        <p:spPr bwMode="auto">
          <a:xfrm>
            <a:off x="881453" y="5228279"/>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p:cNvSpPr/>
          <p:nvPr/>
        </p:nvSpPr>
        <p:spPr bwMode="auto">
          <a:xfrm>
            <a:off x="880198" y="594691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p:cNvSpPr/>
          <p:nvPr/>
        </p:nvSpPr>
        <p:spPr bwMode="auto">
          <a:xfrm>
            <a:off x="890629" y="5964283"/>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909558" y="595579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908058" y="1134818"/>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p:cNvSpPr/>
          <p:nvPr/>
        </p:nvSpPr>
        <p:spPr bwMode="auto">
          <a:xfrm>
            <a:off x="916149" y="1880981"/>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p:cNvSpPr/>
          <p:nvPr/>
        </p:nvSpPr>
        <p:spPr bwMode="auto">
          <a:xfrm>
            <a:off x="923432"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559059" y="318145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App1</a:t>
            </a:r>
          </a:p>
        </p:txBody>
      </p:sp>
      <p:sp>
        <p:nvSpPr>
          <p:cNvPr id="44" name="TextBox 43"/>
          <p:cNvSpPr txBox="1"/>
          <p:nvPr/>
        </p:nvSpPr>
        <p:spPr>
          <a:xfrm>
            <a:off x="554002" y="633968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App2</a:t>
            </a:r>
          </a:p>
        </p:txBody>
      </p:sp>
      <p:sp>
        <p:nvSpPr>
          <p:cNvPr id="39" name="Hexagon 38"/>
          <p:cNvSpPr/>
          <p:nvPr/>
        </p:nvSpPr>
        <p:spPr bwMode="auto">
          <a:xfrm>
            <a:off x="891366" y="4485485"/>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p:cNvSpPr/>
          <p:nvPr/>
        </p:nvSpPr>
        <p:spPr bwMode="auto">
          <a:xfrm>
            <a:off x="908058" y="5223753"/>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p:cNvSpPr/>
          <p:nvPr/>
        </p:nvSpPr>
        <p:spPr bwMode="auto">
          <a:xfrm>
            <a:off x="900093" y="5964499"/>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itle 2"/>
          <p:cNvSpPr>
            <a:spLocks noGrp="1"/>
          </p:cNvSpPr>
          <p:nvPr>
            <p:ph type="title"/>
          </p:nvPr>
        </p:nvSpPr>
        <p:spPr>
          <a:xfrm>
            <a:off x="0" y="9972"/>
            <a:ext cx="11654187" cy="899409"/>
          </a:xfrm>
        </p:spPr>
        <p:txBody>
          <a:bodyPr/>
          <a:lstStyle/>
          <a:p>
            <a:r>
              <a:rPr lang="en-US" sz="4800" dirty="0">
                <a:latin typeface="Corbel" panose="020B0503020204020204" pitchFamily="34" charset="0"/>
              </a:rPr>
              <a:t>Azure Container Services</a:t>
            </a:r>
          </a:p>
        </p:txBody>
      </p:sp>
      <p:pic>
        <p:nvPicPr>
          <p:cNvPr id="42" name="Picture 41"/>
          <p:cNvPicPr>
            <a:picLocks noChangeAspect="1"/>
          </p:cNvPicPr>
          <p:nvPr/>
        </p:nvPicPr>
        <p:blipFill>
          <a:blip r:embed="rId4"/>
          <a:stretch>
            <a:fillRect/>
          </a:stretch>
        </p:blipFill>
        <p:spPr>
          <a:xfrm>
            <a:off x="7074859" y="909381"/>
            <a:ext cx="807603" cy="783599"/>
          </a:xfrm>
          <a:prstGeom prst="rect">
            <a:avLst/>
          </a:prstGeom>
        </p:spPr>
      </p:pic>
    </p:spTree>
    <p:extLst>
      <p:ext uri="{BB962C8B-B14F-4D97-AF65-F5344CB8AC3E}">
        <p14:creationId xmlns:p14="http://schemas.microsoft.com/office/powerpoint/2010/main" val="1302735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0" nodeType="clickEffect">
                                  <p:stCondLst>
                                    <p:cond delay="0"/>
                                  </p:stCondLst>
                                  <p:childTnLst>
                                    <p:animMotion origin="layout" path="M -1.25E-6 -4.07407E-6 L 0.4099 0.37987 " pathEditMode="relative" rAng="0" ptsTypes="AA">
                                      <p:cBhvr>
                                        <p:cTn id="64" dur="2000" fill="hold"/>
                                        <p:tgtEl>
                                          <p:spTgt spid="21"/>
                                        </p:tgtEl>
                                        <p:attrNameLst>
                                          <p:attrName>ppt_x</p:attrName>
                                          <p:attrName>ppt_y</p:attrName>
                                        </p:attrNameLst>
                                      </p:cBhvr>
                                      <p:rCtr x="20495" y="18981"/>
                                    </p:animMotion>
                                  </p:childTnLst>
                                </p:cTn>
                              </p:par>
                              <p:par>
                                <p:cTn id="65" presetID="42" presetClass="path" presetSubtype="0" accel="50000" decel="50000" fill="hold" grpId="0" nodeType="withEffect">
                                  <p:stCondLst>
                                    <p:cond delay="0"/>
                                  </p:stCondLst>
                                  <p:childTnLst>
                                    <p:animMotion origin="layout" path="M -2.08333E-6 0.00208 L 0.56979 0.6081 " pathEditMode="relative" rAng="0" ptsTypes="AA">
                                      <p:cBhvr>
                                        <p:cTn id="66" dur="2000" fill="hold"/>
                                        <p:tgtEl>
                                          <p:spTgt spid="20"/>
                                        </p:tgtEl>
                                        <p:attrNameLst>
                                          <p:attrName>ppt_x</p:attrName>
                                          <p:attrName>ppt_y</p:attrName>
                                        </p:attrNameLst>
                                      </p:cBhvr>
                                      <p:rCtr x="28490" y="30301"/>
                                    </p:animMotion>
                                  </p:childTnLst>
                                </p:cTn>
                              </p:par>
                              <p:par>
                                <p:cTn id="67" presetID="42" presetClass="path" presetSubtype="0" accel="50000" decel="50000" fill="hold" grpId="0" nodeType="withEffect">
                                  <p:stCondLst>
                                    <p:cond delay="0"/>
                                  </p:stCondLst>
                                  <p:childTnLst>
                                    <p:animMotion origin="layout" path="M 0.01511 0.00393 L 0.58737 0.66412 " pathEditMode="relative" rAng="0" ptsTypes="AA">
                                      <p:cBhvr>
                                        <p:cTn id="68" dur="2000" fill="hold"/>
                                        <p:tgtEl>
                                          <p:spTgt spid="19"/>
                                        </p:tgtEl>
                                        <p:attrNameLst>
                                          <p:attrName>ppt_x</p:attrName>
                                          <p:attrName>ppt_y</p:attrName>
                                        </p:attrNameLst>
                                      </p:cBhvr>
                                      <p:rCtr x="28607" y="33009"/>
                                    </p:animMotion>
                                  </p:childTnLst>
                                </p:cTn>
                              </p:par>
                              <p:par>
                                <p:cTn id="69" presetID="42" presetClass="path" presetSubtype="0" accel="50000" decel="50000" fill="hold" grpId="0" nodeType="withEffect">
                                  <p:stCondLst>
                                    <p:cond delay="0"/>
                                  </p:stCondLst>
                                  <p:childTnLst>
                                    <p:animMotion origin="layout" path="M -4.79167E-6 -3.33333E-6 L 0.69206 0.23403 " pathEditMode="relative" rAng="0" ptsTypes="AA">
                                      <p:cBhvr>
                                        <p:cTn id="70" dur="2000" fill="hold"/>
                                        <p:tgtEl>
                                          <p:spTgt spid="24"/>
                                        </p:tgtEl>
                                        <p:attrNameLst>
                                          <p:attrName>ppt_x</p:attrName>
                                          <p:attrName>ppt_y</p:attrName>
                                        </p:attrNameLst>
                                      </p:cBhvr>
                                      <p:rCtr x="34596" y="11690"/>
                                    </p:animMotion>
                                  </p:childTnLst>
                                </p:cTn>
                              </p:par>
                              <p:par>
                                <p:cTn id="71" presetID="42" presetClass="path" presetSubtype="0" accel="50000" decel="50000" fill="hold" grpId="0" nodeType="withEffect">
                                  <p:stCondLst>
                                    <p:cond delay="0"/>
                                  </p:stCondLst>
                                  <p:childTnLst>
                                    <p:animMotion origin="layout" path="M -4.79167E-6 -1.85185E-6 L 0.71185 0.18033 " pathEditMode="relative" rAng="0" ptsTypes="AA">
                                      <p:cBhvr>
                                        <p:cTn id="72" dur="2000" fill="hold"/>
                                        <p:tgtEl>
                                          <p:spTgt spid="23"/>
                                        </p:tgtEl>
                                        <p:attrNameLst>
                                          <p:attrName>ppt_x</p:attrName>
                                          <p:attrName>ppt_y</p:attrName>
                                        </p:attrNameLst>
                                      </p:cBhvr>
                                      <p:rCtr x="35586" y="9005"/>
                                    </p:animMotion>
                                  </p:childTnLst>
                                </p:cTn>
                              </p:par>
                              <p:par>
                                <p:cTn id="73" presetID="42" presetClass="path" presetSubtype="0" accel="50000" decel="50000" fill="hold" grpId="0" nodeType="withEffect">
                                  <p:stCondLst>
                                    <p:cond delay="0"/>
                                  </p:stCondLst>
                                  <p:childTnLst>
                                    <p:animMotion origin="layout" path="M -2.5E-6 -1.85185E-6 L 0.40912 0.31875 " pathEditMode="relative" rAng="0" ptsTypes="AA">
                                      <p:cBhvr>
                                        <p:cTn id="74" dur="2000" fill="hold"/>
                                        <p:tgtEl>
                                          <p:spTgt spid="22"/>
                                        </p:tgtEl>
                                        <p:attrNameLst>
                                          <p:attrName>ppt_x</p:attrName>
                                          <p:attrName>ppt_y</p:attrName>
                                        </p:attrNameLst>
                                      </p:cBhvr>
                                      <p:rCtr x="20456" y="15926"/>
                                    </p:animMotion>
                                  </p:childTnLst>
                                </p:cTn>
                              </p:par>
                              <p:par>
                                <p:cTn id="75" presetID="42" presetClass="path" presetSubtype="0" accel="50000" decel="50000" fill="hold" grpId="0" nodeType="withEffect">
                                  <p:stCondLst>
                                    <p:cond delay="0"/>
                                  </p:stCondLst>
                                  <p:childTnLst>
                                    <p:animMotion origin="layout" path="M -4.79167E-6 -3.33333E-6 L 0.5681 0.50949 " pathEditMode="relative" rAng="0" ptsTypes="AA">
                                      <p:cBhvr>
                                        <p:cTn id="76" dur="2000" fill="hold"/>
                                        <p:tgtEl>
                                          <p:spTgt spid="27"/>
                                        </p:tgtEl>
                                        <p:attrNameLst>
                                          <p:attrName>ppt_x</p:attrName>
                                          <p:attrName>ppt_y</p:attrName>
                                        </p:attrNameLst>
                                      </p:cBhvr>
                                      <p:rCtr x="28398" y="25463"/>
                                    </p:animMotion>
                                  </p:childTnLst>
                                </p:cTn>
                              </p:par>
                              <p:par>
                                <p:cTn id="77" presetID="42" presetClass="path" presetSubtype="0" accel="50000" decel="50000" fill="hold" grpId="0" nodeType="withEffect">
                                  <p:stCondLst>
                                    <p:cond delay="0"/>
                                  </p:stCondLst>
                                  <p:childTnLst>
                                    <p:animMotion origin="layout" path="M 0.00287 0.00278 L 0.43034 0.16019 " pathEditMode="relative" rAng="0" ptsTypes="AA">
                                      <p:cBhvr>
                                        <p:cTn id="78" dur="2000" fill="hold"/>
                                        <p:tgtEl>
                                          <p:spTgt spid="26"/>
                                        </p:tgtEl>
                                        <p:attrNameLst>
                                          <p:attrName>ppt_x</p:attrName>
                                          <p:attrName>ppt_y</p:attrName>
                                        </p:attrNameLst>
                                      </p:cBhvr>
                                      <p:rCtr x="21367" y="7870"/>
                                    </p:animMotion>
                                  </p:childTnLst>
                                </p:cTn>
                              </p:par>
                              <p:par>
                                <p:cTn id="79" presetID="42" presetClass="path" presetSubtype="0" accel="50000" decel="50000" fill="hold" grpId="0" nodeType="withEffect">
                                  <p:stCondLst>
                                    <p:cond delay="0"/>
                                  </p:stCondLst>
                                  <p:childTnLst>
                                    <p:animMotion origin="layout" path="M -2.5E-6 -3.7037E-7 L 0.43164 0.21273 " pathEditMode="relative" rAng="0" ptsTypes="AA">
                                      <p:cBhvr>
                                        <p:cTn id="80" dur="2000" fill="hold"/>
                                        <p:tgtEl>
                                          <p:spTgt spid="25"/>
                                        </p:tgtEl>
                                        <p:attrNameLst>
                                          <p:attrName>ppt_x</p:attrName>
                                          <p:attrName>ppt_y</p:attrName>
                                        </p:attrNameLst>
                                      </p:cBhvr>
                                      <p:rCtr x="21576" y="10625"/>
                                    </p:animMotion>
                                  </p:childTnLst>
                                </p:cTn>
                              </p:par>
                              <p:par>
                                <p:cTn id="81" presetID="42" presetClass="path" presetSubtype="0" accel="50000" decel="50000" fill="hold" grpId="0" nodeType="withEffect">
                                  <p:stCondLst>
                                    <p:cond delay="0"/>
                                  </p:stCondLst>
                                  <p:childTnLst>
                                    <p:animMotion origin="layout" path="M -1.25E-6 -1.85185E-6 L 0.69427 -0.20092 " pathEditMode="relative" rAng="0" ptsTypes="AA">
                                      <p:cBhvr>
                                        <p:cTn id="82" dur="2000" fill="hold"/>
                                        <p:tgtEl>
                                          <p:spTgt spid="30"/>
                                        </p:tgtEl>
                                        <p:attrNameLst>
                                          <p:attrName>ppt_x</p:attrName>
                                          <p:attrName>ppt_y</p:attrName>
                                        </p:attrNameLst>
                                      </p:cBhvr>
                                      <p:rCtr x="34714" y="-10046"/>
                                    </p:animMotion>
                                  </p:childTnLst>
                                </p:cTn>
                              </p:par>
                              <p:par>
                                <p:cTn id="83" presetID="42" presetClass="path" presetSubtype="0" accel="50000" decel="50000" fill="hold" grpId="0" nodeType="withEffect">
                                  <p:stCondLst>
                                    <p:cond delay="0"/>
                                  </p:stCondLst>
                                  <p:childTnLst>
                                    <p:animMotion origin="layout" path="M -1.25E-6 -3.7037E-7 L 0.69427 -0.08333 " pathEditMode="relative" rAng="0" ptsTypes="AA">
                                      <p:cBhvr>
                                        <p:cTn id="84" dur="2000" fill="hold"/>
                                        <p:tgtEl>
                                          <p:spTgt spid="29"/>
                                        </p:tgtEl>
                                        <p:attrNameLst>
                                          <p:attrName>ppt_x</p:attrName>
                                          <p:attrName>ppt_y</p:attrName>
                                        </p:attrNameLst>
                                      </p:cBhvr>
                                      <p:rCtr x="34714" y="-4167"/>
                                    </p:animMotion>
                                  </p:childTnLst>
                                </p:cTn>
                              </p:par>
                              <p:par>
                                <p:cTn id="85" presetID="42" presetClass="path" presetSubtype="0" accel="50000" decel="50000" fill="hold" grpId="0" nodeType="withEffect">
                                  <p:stCondLst>
                                    <p:cond delay="0"/>
                                  </p:stCondLst>
                                  <p:childTnLst>
                                    <p:animMotion origin="layout" path="M -0.00365 0.00949 L 0.59661 0.22176 " pathEditMode="relative" rAng="0" ptsTypes="AA">
                                      <p:cBhvr>
                                        <p:cTn id="86" dur="2000" fill="hold"/>
                                        <p:tgtEl>
                                          <p:spTgt spid="28"/>
                                        </p:tgtEl>
                                        <p:attrNameLst>
                                          <p:attrName>ppt_x</p:attrName>
                                          <p:attrName>ppt_y</p:attrName>
                                        </p:attrNameLst>
                                      </p:cBhvr>
                                      <p:rCtr x="30013" y="10602"/>
                                    </p:animMotion>
                                  </p:childTnLst>
                                </p:cTn>
                              </p:par>
                              <p:par>
                                <p:cTn id="87" presetID="42" presetClass="path" presetSubtype="0" accel="50000" decel="50000" fill="hold" grpId="0" nodeType="withEffect">
                                  <p:stCondLst>
                                    <p:cond delay="0"/>
                                  </p:stCondLst>
                                  <p:childTnLst>
                                    <p:animMotion origin="layout" path="M 0.00052 -0.10648 L 0.57161 0.06667 " pathEditMode="relative" rAng="0" ptsTypes="AA">
                                      <p:cBhvr>
                                        <p:cTn id="88" dur="2000" fill="hold"/>
                                        <p:tgtEl>
                                          <p:spTgt spid="33"/>
                                        </p:tgtEl>
                                        <p:attrNameLst>
                                          <p:attrName>ppt_x</p:attrName>
                                          <p:attrName>ppt_y</p:attrName>
                                        </p:attrNameLst>
                                      </p:cBhvr>
                                      <p:rCtr x="28555" y="8657"/>
                                    </p:animMotion>
                                  </p:childTnLst>
                                </p:cTn>
                              </p:par>
                              <p:par>
                                <p:cTn id="89" presetID="42" presetClass="path" presetSubtype="0" accel="50000" decel="50000" fill="hold" grpId="0" nodeType="withEffect">
                                  <p:stCondLst>
                                    <p:cond delay="0"/>
                                  </p:stCondLst>
                                  <p:childTnLst>
                                    <p:animMotion origin="layout" path="M 1.25E-6 0.01111 L 0.71992 -0.25347 " pathEditMode="relative" rAng="0" ptsTypes="AA">
                                      <p:cBhvr>
                                        <p:cTn id="90" dur="2000" fill="hold"/>
                                        <p:tgtEl>
                                          <p:spTgt spid="32"/>
                                        </p:tgtEl>
                                        <p:attrNameLst>
                                          <p:attrName>ppt_x</p:attrName>
                                          <p:attrName>ppt_y</p:attrName>
                                        </p:attrNameLst>
                                      </p:cBhvr>
                                      <p:rCtr x="35990" y="-13241"/>
                                    </p:animMotion>
                                  </p:childTnLst>
                                </p:cTn>
                              </p:par>
                              <p:par>
                                <p:cTn id="91" presetID="42" presetClass="path" presetSubtype="0" accel="50000" decel="50000" fill="hold" grpId="0" nodeType="withEffect">
                                  <p:stCondLst>
                                    <p:cond delay="0"/>
                                  </p:stCondLst>
                                  <p:childTnLst>
                                    <p:animMotion origin="layout" path="M 1.04167E-6 -3.33333E-6 L 0.59805 0.01088 " pathEditMode="relative" rAng="0" ptsTypes="AA">
                                      <p:cBhvr>
                                        <p:cTn id="92" dur="2000" fill="hold"/>
                                        <p:tgtEl>
                                          <p:spTgt spid="31"/>
                                        </p:tgtEl>
                                        <p:attrNameLst>
                                          <p:attrName>ppt_x</p:attrName>
                                          <p:attrName>ppt_y</p:attrName>
                                        </p:attrNameLst>
                                      </p:cBhvr>
                                      <p:rCtr x="29896" y="532"/>
                                    </p:animMotion>
                                  </p:childTnLst>
                                </p:cTn>
                              </p:par>
                              <p:par>
                                <p:cTn id="93" presetID="42" presetClass="path" presetSubtype="0" accel="50000" decel="50000" fill="hold" grpId="0" nodeType="withEffect">
                                  <p:stCondLst>
                                    <p:cond delay="0"/>
                                  </p:stCondLst>
                                  <p:childTnLst>
                                    <p:animMotion origin="layout" path="M -2.70833E-6 -7.40741E-7 L 0.41029 -0.22824 " pathEditMode="relative" rAng="0" ptsTypes="AA">
                                      <p:cBhvr>
                                        <p:cTn id="94" dur="2000" fill="hold"/>
                                        <p:tgtEl>
                                          <p:spTgt spid="36"/>
                                        </p:tgtEl>
                                        <p:attrNameLst>
                                          <p:attrName>ppt_x</p:attrName>
                                          <p:attrName>ppt_y</p:attrName>
                                        </p:attrNameLst>
                                      </p:cBhvr>
                                      <p:rCtr x="20508" y="-11412"/>
                                    </p:animMotion>
                                  </p:childTnLst>
                                </p:cTn>
                              </p:par>
                              <p:par>
                                <p:cTn id="95" presetID="42" presetClass="path" presetSubtype="0" accel="50000" decel="50000" fill="hold" grpId="0" nodeType="withEffect">
                                  <p:stCondLst>
                                    <p:cond delay="0"/>
                                  </p:stCondLst>
                                  <p:childTnLst>
                                    <p:animMotion origin="layout" path="M 1.04167E-6 -1.85185E-6 L 0.71836 -0.30486 " pathEditMode="relative" rAng="0" ptsTypes="AA">
                                      <p:cBhvr>
                                        <p:cTn id="96" dur="2000" fill="hold"/>
                                        <p:tgtEl>
                                          <p:spTgt spid="34"/>
                                        </p:tgtEl>
                                        <p:attrNameLst>
                                          <p:attrName>ppt_x</p:attrName>
                                          <p:attrName>ppt_y</p:attrName>
                                        </p:attrNameLst>
                                      </p:cBhvr>
                                      <p:rCtr x="35911"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2"/>
          <p:cNvSpPr>
            <a:spLocks noGrp="1"/>
          </p:cNvSpPr>
          <p:nvPr>
            <p:ph type="title"/>
          </p:nvPr>
        </p:nvSpPr>
        <p:spPr>
          <a:xfrm>
            <a:off x="0" y="9331"/>
            <a:ext cx="11654187" cy="899409"/>
          </a:xfrm>
        </p:spPr>
        <p:txBody>
          <a:bodyPr/>
          <a:lstStyle/>
          <a:p>
            <a:r>
              <a:rPr lang="en-US" sz="4800" dirty="0">
                <a:latin typeface="Corbel" panose="020B0503020204020204" pitchFamily="34" charset="0"/>
              </a:rPr>
              <a:t>Handling machine failures</a:t>
            </a:r>
          </a:p>
        </p:txBody>
      </p:sp>
      <p:sp>
        <p:nvSpPr>
          <p:cNvPr id="49" name="Rectangle 48"/>
          <p:cNvSpPr/>
          <p:nvPr/>
        </p:nvSpPr>
        <p:spPr bwMode="auto">
          <a:xfrm>
            <a:off x="8028761" y="1040292"/>
            <a:ext cx="1511564" cy="5855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73" y="726911"/>
            <a:ext cx="8309536" cy="6131089"/>
          </a:xfrm>
          <a:prstGeom prst="rect">
            <a:avLst/>
          </a:prstGeom>
        </p:spPr>
      </p:pic>
      <p:sp>
        <p:nvSpPr>
          <p:cNvPr id="53" name="Rounded Rectangle 52"/>
          <p:cNvSpPr/>
          <p:nvPr/>
        </p:nvSpPr>
        <p:spPr bwMode="auto">
          <a:xfrm>
            <a:off x="568831" y="4204545"/>
            <a:ext cx="1030483" cy="2249785"/>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ounded Rectangle 53"/>
          <p:cNvSpPr/>
          <p:nvPr/>
        </p:nvSpPr>
        <p:spPr bwMode="auto">
          <a:xfrm>
            <a:off x="582881" y="889491"/>
            <a:ext cx="1030483" cy="2304264"/>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p:cNvSpPr/>
          <p:nvPr/>
        </p:nvSpPr>
        <p:spPr bwMode="auto">
          <a:xfrm>
            <a:off x="9071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p:cNvSpPr/>
          <p:nvPr/>
        </p:nvSpPr>
        <p:spPr bwMode="auto">
          <a:xfrm>
            <a:off x="904366" y="113255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p:cNvSpPr/>
          <p:nvPr/>
        </p:nvSpPr>
        <p:spPr bwMode="auto">
          <a:xfrm>
            <a:off x="897270" y="1128594"/>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p:cNvSpPr/>
          <p:nvPr/>
        </p:nvSpPr>
        <p:spPr bwMode="auto">
          <a:xfrm>
            <a:off x="907166"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Hexagon 58"/>
          <p:cNvSpPr/>
          <p:nvPr/>
        </p:nvSpPr>
        <p:spPr bwMode="auto">
          <a:xfrm>
            <a:off x="925131" y="1876042"/>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p:cNvSpPr/>
          <p:nvPr/>
        </p:nvSpPr>
        <p:spPr bwMode="auto">
          <a:xfrm>
            <a:off x="925131" y="1878305"/>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p:cNvSpPr/>
          <p:nvPr/>
        </p:nvSpPr>
        <p:spPr bwMode="auto">
          <a:xfrm>
            <a:off x="907166"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p:cNvSpPr/>
          <p:nvPr/>
        </p:nvSpPr>
        <p:spPr bwMode="auto">
          <a:xfrm>
            <a:off x="925131"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p:cNvSpPr/>
          <p:nvPr/>
        </p:nvSpPr>
        <p:spPr bwMode="auto">
          <a:xfrm>
            <a:off x="925131" y="2605628"/>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Hexagon 63"/>
          <p:cNvSpPr/>
          <p:nvPr/>
        </p:nvSpPr>
        <p:spPr bwMode="auto">
          <a:xfrm>
            <a:off x="880198"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Hexagon 64"/>
          <p:cNvSpPr/>
          <p:nvPr/>
        </p:nvSpPr>
        <p:spPr bwMode="auto">
          <a:xfrm>
            <a:off x="898162" y="4487748"/>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Hexagon 65"/>
          <p:cNvSpPr/>
          <p:nvPr/>
        </p:nvSpPr>
        <p:spPr bwMode="auto">
          <a:xfrm>
            <a:off x="898162" y="4490011"/>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Hexagon 66"/>
          <p:cNvSpPr/>
          <p:nvPr/>
        </p:nvSpPr>
        <p:spPr bwMode="auto">
          <a:xfrm>
            <a:off x="880198"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p:cNvSpPr/>
          <p:nvPr/>
        </p:nvSpPr>
        <p:spPr bwMode="auto">
          <a:xfrm>
            <a:off x="878925" y="5219595"/>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p:cNvSpPr/>
          <p:nvPr/>
        </p:nvSpPr>
        <p:spPr bwMode="auto">
          <a:xfrm>
            <a:off x="881453" y="5228279"/>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p:cNvSpPr/>
          <p:nvPr/>
        </p:nvSpPr>
        <p:spPr bwMode="auto">
          <a:xfrm>
            <a:off x="880198" y="594691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p:cNvSpPr/>
          <p:nvPr/>
        </p:nvSpPr>
        <p:spPr bwMode="auto">
          <a:xfrm>
            <a:off x="890629" y="5964283"/>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p:cNvSpPr/>
          <p:nvPr/>
        </p:nvSpPr>
        <p:spPr bwMode="auto">
          <a:xfrm>
            <a:off x="909558" y="5955798"/>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p:cNvSpPr/>
          <p:nvPr/>
        </p:nvSpPr>
        <p:spPr bwMode="auto">
          <a:xfrm>
            <a:off x="908058" y="1134818"/>
            <a:ext cx="359411" cy="30378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Hexagon 73"/>
          <p:cNvSpPr/>
          <p:nvPr/>
        </p:nvSpPr>
        <p:spPr bwMode="auto">
          <a:xfrm>
            <a:off x="916149" y="1880981"/>
            <a:ext cx="359411" cy="30378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Hexagon 74"/>
          <p:cNvSpPr/>
          <p:nvPr/>
        </p:nvSpPr>
        <p:spPr bwMode="auto">
          <a:xfrm>
            <a:off x="923432" y="2603364"/>
            <a:ext cx="359411" cy="30378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extBox 75"/>
          <p:cNvSpPr txBox="1"/>
          <p:nvPr/>
        </p:nvSpPr>
        <p:spPr>
          <a:xfrm>
            <a:off x="559059" y="318145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App1</a:t>
            </a:r>
          </a:p>
        </p:txBody>
      </p:sp>
      <p:sp>
        <p:nvSpPr>
          <p:cNvPr id="77" name="TextBox 76"/>
          <p:cNvSpPr txBox="1"/>
          <p:nvPr/>
        </p:nvSpPr>
        <p:spPr>
          <a:xfrm>
            <a:off x="554002" y="6339689"/>
            <a:ext cx="119506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latin typeface="Segoe UI"/>
              </a:rPr>
              <a:t>App2</a:t>
            </a:r>
          </a:p>
        </p:txBody>
      </p:sp>
      <p:sp>
        <p:nvSpPr>
          <p:cNvPr id="78" name="Hexagon 77"/>
          <p:cNvSpPr/>
          <p:nvPr/>
        </p:nvSpPr>
        <p:spPr bwMode="auto">
          <a:xfrm>
            <a:off x="891366" y="4485485"/>
            <a:ext cx="358519" cy="304740"/>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Hexagon 78"/>
          <p:cNvSpPr/>
          <p:nvPr/>
        </p:nvSpPr>
        <p:spPr bwMode="auto">
          <a:xfrm>
            <a:off x="908058" y="5223753"/>
            <a:ext cx="358519" cy="304740"/>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Hexagon 79"/>
          <p:cNvSpPr/>
          <p:nvPr/>
        </p:nvSpPr>
        <p:spPr bwMode="auto">
          <a:xfrm>
            <a:off x="900093" y="5964499"/>
            <a:ext cx="358519" cy="304740"/>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Multiply 2"/>
          <p:cNvSpPr/>
          <p:nvPr/>
        </p:nvSpPr>
        <p:spPr bwMode="auto">
          <a:xfrm>
            <a:off x="9077404" y="3051054"/>
            <a:ext cx="462921" cy="441389"/>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Picture 33"/>
          <p:cNvPicPr>
            <a:picLocks noChangeAspect="1"/>
          </p:cNvPicPr>
          <p:nvPr/>
        </p:nvPicPr>
        <p:blipFill>
          <a:blip r:embed="rId4"/>
          <a:stretch>
            <a:fillRect/>
          </a:stretch>
        </p:blipFill>
        <p:spPr>
          <a:xfrm>
            <a:off x="7074859" y="909381"/>
            <a:ext cx="807603" cy="783599"/>
          </a:xfrm>
          <a:prstGeom prst="rect">
            <a:avLst/>
          </a:prstGeom>
        </p:spPr>
      </p:pic>
    </p:spTree>
    <p:extLst>
      <p:ext uri="{BB962C8B-B14F-4D97-AF65-F5344CB8AC3E}">
        <p14:creationId xmlns:p14="http://schemas.microsoft.com/office/powerpoint/2010/main" val="177138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4099 0.37987 " pathEditMode="relative" rAng="0" ptsTypes="AA">
                                      <p:cBhvr>
                                        <p:cTn id="6" dur="2000" fill="hold"/>
                                        <p:tgtEl>
                                          <p:spTgt spid="57"/>
                                        </p:tgtEl>
                                        <p:attrNameLst>
                                          <p:attrName>ppt_x</p:attrName>
                                          <p:attrName>ppt_y</p:attrName>
                                        </p:attrNameLst>
                                      </p:cBhvr>
                                      <p:rCtr x="20495" y="18981"/>
                                    </p:animMotion>
                                  </p:childTnLst>
                                </p:cTn>
                              </p:par>
                              <p:par>
                                <p:cTn id="7" presetID="42" presetClass="path" presetSubtype="0" accel="50000" decel="50000" fill="hold" grpId="0" nodeType="withEffect">
                                  <p:stCondLst>
                                    <p:cond delay="0"/>
                                  </p:stCondLst>
                                  <p:childTnLst>
                                    <p:animMotion origin="layout" path="M -2.08333E-6 0.00208 L 0.56862 0.61829 " pathEditMode="relative" rAng="0" ptsTypes="AA">
                                      <p:cBhvr>
                                        <p:cTn id="8" dur="2000" fill="hold"/>
                                        <p:tgtEl>
                                          <p:spTgt spid="56"/>
                                        </p:tgtEl>
                                        <p:attrNameLst>
                                          <p:attrName>ppt_x</p:attrName>
                                          <p:attrName>ppt_y</p:attrName>
                                        </p:attrNameLst>
                                      </p:cBhvr>
                                      <p:rCtr x="28424" y="30810"/>
                                    </p:animMotion>
                                  </p:childTnLst>
                                </p:cTn>
                              </p:par>
                              <p:par>
                                <p:cTn id="9" presetID="42" presetClass="path" presetSubtype="0" accel="50000" decel="50000" fill="hold" grpId="0" nodeType="withEffect">
                                  <p:stCondLst>
                                    <p:cond delay="0"/>
                                  </p:stCondLst>
                                  <p:childTnLst>
                                    <p:animMotion origin="layout" path="M -2.5E-6 1.48148E-6 L 0.59388 0.66412 " pathEditMode="relative" rAng="0" ptsTypes="AA">
                                      <p:cBhvr>
                                        <p:cTn id="10" dur="2000" fill="hold"/>
                                        <p:tgtEl>
                                          <p:spTgt spid="55"/>
                                        </p:tgtEl>
                                        <p:attrNameLst>
                                          <p:attrName>ppt_x</p:attrName>
                                          <p:attrName>ppt_y</p:attrName>
                                        </p:attrNameLst>
                                      </p:cBhvr>
                                      <p:rCtr x="29688" y="33194"/>
                                    </p:animMotion>
                                  </p:childTnLst>
                                </p:cTn>
                              </p:par>
                              <p:par>
                                <p:cTn id="11" presetID="42" presetClass="path" presetSubtype="0" accel="50000" decel="50000" fill="hold" grpId="0" nodeType="withEffect">
                                  <p:stCondLst>
                                    <p:cond delay="0"/>
                                  </p:stCondLst>
                                  <p:childTnLst>
                                    <p:animMotion origin="layout" path="M -4.79167E-6 -3.33333E-6 L 0.69206 0.23403 " pathEditMode="relative" rAng="0" ptsTypes="AA">
                                      <p:cBhvr>
                                        <p:cTn id="12" dur="2000" fill="hold"/>
                                        <p:tgtEl>
                                          <p:spTgt spid="60"/>
                                        </p:tgtEl>
                                        <p:attrNameLst>
                                          <p:attrName>ppt_x</p:attrName>
                                          <p:attrName>ppt_y</p:attrName>
                                        </p:attrNameLst>
                                      </p:cBhvr>
                                      <p:rCtr x="34596" y="11690"/>
                                    </p:animMotion>
                                  </p:childTnLst>
                                </p:cTn>
                              </p:par>
                              <p:par>
                                <p:cTn id="13" presetID="42" presetClass="path" presetSubtype="0" accel="50000" decel="50000" fill="hold" grpId="0" nodeType="withEffect">
                                  <p:stCondLst>
                                    <p:cond delay="0"/>
                                  </p:stCondLst>
                                  <p:childTnLst>
                                    <p:animMotion origin="layout" path="M -4.79167E-6 -1.85185E-6 L 0.71185 0.18033 " pathEditMode="relative" rAng="0" ptsTypes="AA">
                                      <p:cBhvr>
                                        <p:cTn id="14" dur="2000" fill="hold"/>
                                        <p:tgtEl>
                                          <p:spTgt spid="59"/>
                                        </p:tgtEl>
                                        <p:attrNameLst>
                                          <p:attrName>ppt_x</p:attrName>
                                          <p:attrName>ppt_y</p:attrName>
                                        </p:attrNameLst>
                                      </p:cBhvr>
                                      <p:rCtr x="35586" y="9005"/>
                                    </p:animMotion>
                                  </p:childTnLst>
                                </p:cTn>
                              </p:par>
                              <p:par>
                                <p:cTn id="15" presetID="42" presetClass="path" presetSubtype="0" accel="50000" decel="50000" fill="hold" grpId="0" nodeType="withEffect">
                                  <p:stCondLst>
                                    <p:cond delay="0"/>
                                  </p:stCondLst>
                                  <p:childTnLst>
                                    <p:animMotion origin="layout" path="M -2.5E-6 -1.85185E-6 L 0.40912 0.31875 " pathEditMode="relative" rAng="0" ptsTypes="AA">
                                      <p:cBhvr>
                                        <p:cTn id="16" dur="2000" fill="hold"/>
                                        <p:tgtEl>
                                          <p:spTgt spid="58"/>
                                        </p:tgtEl>
                                        <p:attrNameLst>
                                          <p:attrName>ppt_x</p:attrName>
                                          <p:attrName>ppt_y</p:attrName>
                                        </p:attrNameLst>
                                      </p:cBhvr>
                                      <p:rCtr x="20456" y="15926"/>
                                    </p:animMotion>
                                  </p:childTnLst>
                                </p:cTn>
                              </p:par>
                              <p:par>
                                <p:cTn id="17" presetID="42" presetClass="path" presetSubtype="0" accel="50000" decel="50000" fill="hold" grpId="0" nodeType="withEffect">
                                  <p:stCondLst>
                                    <p:cond delay="0"/>
                                  </p:stCondLst>
                                  <p:childTnLst>
                                    <p:animMotion origin="layout" path="M -4.79167E-6 -3.33333E-6 L 0.5681 0.49584 " pathEditMode="relative" rAng="0" ptsTypes="AA">
                                      <p:cBhvr>
                                        <p:cTn id="18" dur="2000" fill="hold"/>
                                        <p:tgtEl>
                                          <p:spTgt spid="63"/>
                                        </p:tgtEl>
                                        <p:attrNameLst>
                                          <p:attrName>ppt_x</p:attrName>
                                          <p:attrName>ppt_y</p:attrName>
                                        </p:attrNameLst>
                                      </p:cBhvr>
                                      <p:rCtr x="28398" y="24792"/>
                                    </p:animMotion>
                                  </p:childTnLst>
                                </p:cTn>
                              </p:par>
                              <p:par>
                                <p:cTn id="19" presetID="42" presetClass="path" presetSubtype="0" accel="50000" decel="50000" fill="hold" grpId="0" nodeType="withEffect">
                                  <p:stCondLst>
                                    <p:cond delay="0"/>
                                  </p:stCondLst>
                                  <p:childTnLst>
                                    <p:animMotion origin="layout" path="M 0.00287 0.00278 L 0.43034 0.16019 " pathEditMode="relative" rAng="0" ptsTypes="AA">
                                      <p:cBhvr>
                                        <p:cTn id="20" dur="2000" fill="hold"/>
                                        <p:tgtEl>
                                          <p:spTgt spid="62"/>
                                        </p:tgtEl>
                                        <p:attrNameLst>
                                          <p:attrName>ppt_x</p:attrName>
                                          <p:attrName>ppt_y</p:attrName>
                                        </p:attrNameLst>
                                      </p:cBhvr>
                                      <p:rCtr x="21367" y="7870"/>
                                    </p:animMotion>
                                  </p:childTnLst>
                                </p:cTn>
                              </p:par>
                              <p:par>
                                <p:cTn id="21" presetID="42" presetClass="path" presetSubtype="0" accel="50000" decel="50000" fill="hold" grpId="0" nodeType="withEffect">
                                  <p:stCondLst>
                                    <p:cond delay="0"/>
                                  </p:stCondLst>
                                  <p:childTnLst>
                                    <p:animMotion origin="layout" path="M -2.5E-6 -3.7037E-7 L 0.43164 0.21273 " pathEditMode="relative" rAng="0" ptsTypes="AA">
                                      <p:cBhvr>
                                        <p:cTn id="22" dur="2000" fill="hold"/>
                                        <p:tgtEl>
                                          <p:spTgt spid="61"/>
                                        </p:tgtEl>
                                        <p:attrNameLst>
                                          <p:attrName>ppt_x</p:attrName>
                                          <p:attrName>ppt_y</p:attrName>
                                        </p:attrNameLst>
                                      </p:cBhvr>
                                      <p:rCtr x="21576" y="10625"/>
                                    </p:animMotion>
                                  </p:childTnLst>
                                </p:cTn>
                              </p:par>
                              <p:par>
                                <p:cTn id="23" presetID="42" presetClass="path" presetSubtype="0" accel="50000" decel="50000" fill="hold" grpId="0" nodeType="withEffect">
                                  <p:stCondLst>
                                    <p:cond delay="0"/>
                                  </p:stCondLst>
                                  <p:childTnLst>
                                    <p:animMotion origin="layout" path="M -1.25E-6 -1.85185E-6 L 0.69427 -0.20092 " pathEditMode="relative" rAng="0" ptsTypes="AA">
                                      <p:cBhvr>
                                        <p:cTn id="24" dur="2000" fill="hold"/>
                                        <p:tgtEl>
                                          <p:spTgt spid="66"/>
                                        </p:tgtEl>
                                        <p:attrNameLst>
                                          <p:attrName>ppt_x</p:attrName>
                                          <p:attrName>ppt_y</p:attrName>
                                        </p:attrNameLst>
                                      </p:cBhvr>
                                      <p:rCtr x="34714" y="-10046"/>
                                    </p:animMotion>
                                  </p:childTnLst>
                                </p:cTn>
                              </p:par>
                              <p:par>
                                <p:cTn id="25" presetID="42" presetClass="path" presetSubtype="0" accel="50000" decel="50000" fill="hold" grpId="0" nodeType="withEffect">
                                  <p:stCondLst>
                                    <p:cond delay="0"/>
                                  </p:stCondLst>
                                  <p:childTnLst>
                                    <p:animMotion origin="layout" path="M -1.25E-6 -3.7037E-7 L 0.69427 -0.08333 " pathEditMode="relative" rAng="0" ptsTypes="AA">
                                      <p:cBhvr>
                                        <p:cTn id="26" dur="2000" fill="hold"/>
                                        <p:tgtEl>
                                          <p:spTgt spid="65"/>
                                        </p:tgtEl>
                                        <p:attrNameLst>
                                          <p:attrName>ppt_x</p:attrName>
                                          <p:attrName>ppt_y</p:attrName>
                                        </p:attrNameLst>
                                      </p:cBhvr>
                                      <p:rCtr x="34714" y="-4167"/>
                                    </p:animMotion>
                                  </p:childTnLst>
                                </p:cTn>
                              </p:par>
                              <p:par>
                                <p:cTn id="27" presetID="42" presetClass="path" presetSubtype="0" accel="50000" decel="50000" fill="hold" grpId="0" nodeType="withEffect">
                                  <p:stCondLst>
                                    <p:cond delay="0"/>
                                  </p:stCondLst>
                                  <p:childTnLst>
                                    <p:animMotion origin="layout" path="M -0.00365 0.00949 L 0.59674 0.22292 " pathEditMode="relative" rAng="0" ptsTypes="AA">
                                      <p:cBhvr>
                                        <p:cTn id="28" dur="2000" fill="hold"/>
                                        <p:tgtEl>
                                          <p:spTgt spid="64"/>
                                        </p:tgtEl>
                                        <p:attrNameLst>
                                          <p:attrName>ppt_x</p:attrName>
                                          <p:attrName>ppt_y</p:attrName>
                                        </p:attrNameLst>
                                      </p:cBhvr>
                                      <p:rCtr x="30013" y="10671"/>
                                    </p:animMotion>
                                  </p:childTnLst>
                                </p:cTn>
                              </p:par>
                              <p:par>
                                <p:cTn id="29" presetID="42" presetClass="path" presetSubtype="0" accel="50000" decel="50000" fill="hold" grpId="0" nodeType="withEffect">
                                  <p:stCondLst>
                                    <p:cond delay="0"/>
                                  </p:stCondLst>
                                  <p:childTnLst>
                                    <p:animMotion origin="layout" path="M 0.00052 -0.10648 L 0.57161 0.06667 " pathEditMode="relative" rAng="0" ptsTypes="AA">
                                      <p:cBhvr>
                                        <p:cTn id="30" dur="2000" fill="hold"/>
                                        <p:tgtEl>
                                          <p:spTgt spid="69"/>
                                        </p:tgtEl>
                                        <p:attrNameLst>
                                          <p:attrName>ppt_x</p:attrName>
                                          <p:attrName>ppt_y</p:attrName>
                                        </p:attrNameLst>
                                      </p:cBhvr>
                                      <p:rCtr x="28555" y="8657"/>
                                    </p:animMotion>
                                  </p:childTnLst>
                                </p:cTn>
                              </p:par>
                              <p:par>
                                <p:cTn id="31" presetID="42" presetClass="path" presetSubtype="0" accel="50000" decel="50000" fill="hold" grpId="0" nodeType="withEffect">
                                  <p:stCondLst>
                                    <p:cond delay="0"/>
                                  </p:stCondLst>
                                  <p:childTnLst>
                                    <p:animMotion origin="layout" path="M 1.25E-6 0.01111 L 0.71992 -0.25347 " pathEditMode="relative" rAng="0" ptsTypes="AA">
                                      <p:cBhvr>
                                        <p:cTn id="32" dur="2000" fill="hold"/>
                                        <p:tgtEl>
                                          <p:spTgt spid="68"/>
                                        </p:tgtEl>
                                        <p:attrNameLst>
                                          <p:attrName>ppt_x</p:attrName>
                                          <p:attrName>ppt_y</p:attrName>
                                        </p:attrNameLst>
                                      </p:cBhvr>
                                      <p:rCtr x="35990" y="-13241"/>
                                    </p:animMotion>
                                  </p:childTnLst>
                                </p:cTn>
                              </p:par>
                              <p:par>
                                <p:cTn id="33" presetID="42" presetClass="path" presetSubtype="0" accel="50000" decel="50000" fill="hold" grpId="0" nodeType="withEffect">
                                  <p:stCondLst>
                                    <p:cond delay="0"/>
                                  </p:stCondLst>
                                  <p:childTnLst>
                                    <p:animMotion origin="layout" path="M -2.70833E-6 -7.40741E-7 L 0.41029 -0.22824 " pathEditMode="relative" rAng="0" ptsTypes="AA">
                                      <p:cBhvr>
                                        <p:cTn id="34" dur="2000" fill="hold"/>
                                        <p:tgtEl>
                                          <p:spTgt spid="72"/>
                                        </p:tgtEl>
                                        <p:attrNameLst>
                                          <p:attrName>ppt_x</p:attrName>
                                          <p:attrName>ppt_y</p:attrName>
                                        </p:attrNameLst>
                                      </p:cBhvr>
                                      <p:rCtr x="20508" y="-11412"/>
                                    </p:animMotion>
                                  </p:childTnLst>
                                </p:cTn>
                              </p:par>
                              <p:par>
                                <p:cTn id="35" presetID="42" presetClass="path" presetSubtype="0" accel="50000" decel="50000" fill="hold" grpId="0" nodeType="withEffect">
                                  <p:stCondLst>
                                    <p:cond delay="0"/>
                                  </p:stCondLst>
                                  <p:childTnLst>
                                    <p:animMotion origin="layout" path="M 1.04167E-6 -1.85185E-6 L 0.71836 -0.30486 " pathEditMode="relative" rAng="0" ptsTypes="AA">
                                      <p:cBhvr>
                                        <p:cTn id="36" dur="2000" fill="hold"/>
                                        <p:tgtEl>
                                          <p:spTgt spid="70"/>
                                        </p:tgtEl>
                                        <p:attrNameLst>
                                          <p:attrName>ppt_x</p:attrName>
                                          <p:attrName>ppt_y</p:attrName>
                                        </p:attrNameLst>
                                      </p:cBhvr>
                                      <p:rCtr x="35911" y="-15255"/>
                                    </p:animMotion>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1" nodeType="clickEffect">
                                  <p:stCondLst>
                                    <p:cond delay="0"/>
                                  </p:stCondLst>
                                  <p:childTnLst>
                                    <p:animMotion origin="layout" path="M 0.68906 -0.19722 L 0.43294 -0.01018 " pathEditMode="relative" rAng="0" ptsTypes="AA">
                                      <p:cBhvr>
                                        <p:cTn id="47" dur="2000" fill="hold"/>
                                        <p:tgtEl>
                                          <p:spTgt spid="66"/>
                                        </p:tgtEl>
                                        <p:attrNameLst>
                                          <p:attrName>ppt_x</p:attrName>
                                          <p:attrName>ppt_y</p:attrName>
                                        </p:attrNameLst>
                                      </p:cBhvr>
                                      <p:rCtr x="-12812" y="9352"/>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1" nodeType="clickEffect">
                                  <p:stCondLst>
                                    <p:cond delay="0"/>
                                  </p:stCondLst>
                                  <p:childTnLst>
                                    <p:animMotion origin="layout" path="M 0.70769 0.18171 L 0.58829 0.50996 " pathEditMode="relative" rAng="0" ptsTypes="AA">
                                      <p:cBhvr>
                                        <p:cTn id="51" dur="2000" fill="hold"/>
                                        <p:tgtEl>
                                          <p:spTgt spid="59"/>
                                        </p:tgtEl>
                                        <p:attrNameLst>
                                          <p:attrName>ppt_x</p:attrName>
                                          <p:attrName>ppt_y</p:attrName>
                                        </p:attrNameLst>
                                      </p:cBhvr>
                                      <p:rCtr x="-5977" y="16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59" grpId="1" animBg="1"/>
      <p:bldP spid="60" grpId="0" animBg="1"/>
      <p:bldP spid="61" grpId="0" animBg="1"/>
      <p:bldP spid="62" grpId="0" animBg="1"/>
      <p:bldP spid="63" grpId="0" animBg="1"/>
      <p:bldP spid="64" grpId="0" animBg="1"/>
      <p:bldP spid="65" grpId="0" animBg="1"/>
      <p:bldP spid="66" grpId="0" animBg="1"/>
      <p:bldP spid="66" grpId="1" animBg="1"/>
      <p:bldP spid="68" grpId="0" animBg="1"/>
      <p:bldP spid="69" grpId="0" animBg="1"/>
      <p:bldP spid="70" grpId="0" animBg="1"/>
      <p:bldP spid="7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Information	</a:t>
            </a:r>
          </a:p>
        </p:txBody>
      </p:sp>
      <p:sp>
        <p:nvSpPr>
          <p:cNvPr id="3" name="Text Placeholder 2"/>
          <p:cNvSpPr>
            <a:spLocks noGrp="1"/>
          </p:cNvSpPr>
          <p:nvPr>
            <p:ph type="body" sz="quarter" idx="10"/>
          </p:nvPr>
        </p:nvSpPr>
        <p:spPr>
          <a:xfrm>
            <a:off x="269240" y="1189176"/>
            <a:ext cx="11653523" cy="5144357"/>
          </a:xfrm>
        </p:spPr>
        <p:txBody>
          <a:bodyPr/>
          <a:lstStyle/>
          <a:p>
            <a:r>
              <a:rPr lang="en-US" dirty="0">
                <a:solidFill>
                  <a:schemeClr val="tx1"/>
                </a:solidFill>
                <a:hlinkClick r:id="rId2"/>
              </a:rPr>
              <a:t>https://github.com/tripdubroot/ContainerCamp</a:t>
            </a:r>
            <a:endParaRPr lang="en-US" dirty="0">
              <a:solidFill>
                <a:schemeClr val="tx1"/>
              </a:solidFill>
            </a:endParaRPr>
          </a:p>
          <a:p>
            <a:endParaRPr lang="en-US" sz="1800" dirty="0">
              <a:solidFill>
                <a:schemeClr val="tx1"/>
              </a:solidFill>
            </a:endParaRPr>
          </a:p>
          <a:p>
            <a:r>
              <a:rPr lang="en-US" dirty="0">
                <a:solidFill>
                  <a:schemeClr val="tx1"/>
                </a:solidFill>
                <a:hlinkClick r:id="rId3"/>
              </a:rPr>
              <a:t>https://docs.docker.com/</a:t>
            </a:r>
            <a:endParaRPr lang="en-US" dirty="0">
              <a:solidFill>
                <a:schemeClr val="tx1"/>
              </a:solidFill>
            </a:endParaRPr>
          </a:p>
          <a:p>
            <a:endParaRPr lang="en-US" sz="1800" dirty="0">
              <a:solidFill>
                <a:schemeClr val="tx1"/>
              </a:solidFill>
            </a:endParaRPr>
          </a:p>
          <a:p>
            <a:r>
              <a:rPr lang="en-US" dirty="0">
                <a:solidFill>
                  <a:schemeClr val="tx1"/>
                </a:solidFill>
                <a:hlinkClick r:id="rId4"/>
              </a:rPr>
              <a:t>https://kubernetes.io/</a:t>
            </a:r>
            <a:endParaRPr lang="en-US" dirty="0">
              <a:solidFill>
                <a:schemeClr val="tx1"/>
              </a:solidFill>
            </a:endParaRPr>
          </a:p>
          <a:p>
            <a:endParaRPr lang="en-US" sz="1800" dirty="0">
              <a:solidFill>
                <a:schemeClr val="tx1"/>
              </a:solidFill>
            </a:endParaRPr>
          </a:p>
          <a:p>
            <a:pPr lvl="0"/>
            <a:r>
              <a:rPr lang="en-US" dirty="0">
                <a:solidFill>
                  <a:srgbClr val="505050"/>
                </a:solidFill>
                <a:hlinkClick r:id="rId5"/>
              </a:rPr>
              <a:t>https://docs.microsoft.com/en-us/azure/container-service/</a:t>
            </a:r>
            <a:endParaRPr lang="en-US" dirty="0">
              <a:solidFill>
                <a:srgbClr val="505050"/>
              </a:solidFill>
            </a:endParaRPr>
          </a:p>
          <a:p>
            <a:endParaRPr lang="en-US" sz="1800" dirty="0">
              <a:solidFill>
                <a:schemeClr val="tx1"/>
              </a:solidFill>
            </a:endParaRPr>
          </a:p>
          <a:p>
            <a:r>
              <a:rPr lang="en-US" dirty="0">
                <a:solidFill>
                  <a:schemeClr val="tx1"/>
                </a:solidFill>
                <a:hlinkClick r:id="rId6"/>
              </a:rPr>
              <a:t>https://github.com/Azure</a:t>
            </a:r>
            <a:r>
              <a:rPr lang="en-US">
                <a:solidFill>
                  <a:schemeClr val="tx1"/>
                </a:solidFill>
                <a:hlinkClick r:id="rId6"/>
              </a:rPr>
              <a:t>/acs-engine</a:t>
            </a:r>
            <a:endParaRPr lang="en-US" dirty="0">
              <a:solidFill>
                <a:schemeClr val="tx1"/>
              </a:solidFill>
            </a:endParaRPr>
          </a:p>
        </p:txBody>
      </p:sp>
    </p:spTree>
    <p:extLst>
      <p:ext uri="{BB962C8B-B14F-4D97-AF65-F5344CB8AC3E}">
        <p14:creationId xmlns:p14="http://schemas.microsoft.com/office/powerpoint/2010/main" val="38034432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rot="21328985">
            <a:off x="4004125" y="1417925"/>
            <a:ext cx="3585812" cy="23652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1903" y="1727871"/>
            <a:ext cx="3114883" cy="32583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Before Container Standards</a:t>
            </a:r>
          </a:p>
        </p:txBody>
      </p:sp>
      <p:pic>
        <p:nvPicPr>
          <p:cNvPr id="2056" name="Picture 8" descr="https://upload.wikimedia.org/wikipedia/commons/0/0e/Loading_%22Clan_McDougall%22_with_frozen_meat_for_England.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65950">
            <a:off x="2809109" y="3915390"/>
            <a:ext cx="4033912" cy="29116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0" name="Picture 2" descr="http://www.ibiblio.org/hyperwar/OnlineLibrary/photos/images/g440000/g44138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76093">
            <a:off x="7479270" y="2335680"/>
            <a:ext cx="4553765" cy="37537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800"/>
                                        <p:tgtEl>
                                          <p:spTgt spid="2058"/>
                                        </p:tgtEl>
                                      </p:cBhvr>
                                    </p:animEffect>
                                  </p:childTnLst>
                                </p:cTn>
                              </p:par>
                              <p:par>
                                <p:cTn id="8" presetID="10" presetClass="entr" presetSubtype="0" fill="hold" nodeType="withEffect">
                                  <p:stCondLst>
                                    <p:cond delay="60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1200"/>
                                        <p:tgtEl>
                                          <p:spTgt spid="2052"/>
                                        </p:tgtEl>
                                      </p:cBhvr>
                                    </p:animEffect>
                                  </p:childTnLst>
                                </p:cTn>
                              </p:par>
                              <p:par>
                                <p:cTn id="11" presetID="10" presetClass="entr" presetSubtype="0" fill="hold" nodeType="withEffect">
                                  <p:stCondLst>
                                    <p:cond delay="150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800"/>
                                        <p:tgtEl>
                                          <p:spTgt spid="2056"/>
                                        </p:tgtEl>
                                      </p:cBhvr>
                                    </p:animEffect>
                                  </p:childTnLst>
                                </p:cTn>
                              </p:par>
                              <p:par>
                                <p:cTn id="14" presetID="10" presetClass="entr" presetSubtype="0" fill="hold" nodeType="withEffect">
                                  <p:stCondLst>
                                    <p:cond delay="21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Shipping Containers Invented</a:t>
            </a:r>
          </a:p>
        </p:txBody>
      </p:sp>
      <p:pic>
        <p:nvPicPr>
          <p:cNvPr id="22" name="Picture 4" descr="https://upload.wikimedia.org/wikipedia/commons/thumb/9/9d/Container_Stacking.jpg/1920px-Container_Stacking.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28449" y="1785555"/>
            <a:ext cx="6499118" cy="451078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768319" y="6574996"/>
            <a:ext cx="3086221" cy="271554"/>
          </a:xfrm>
          <a:prstGeom prst="rect">
            <a:avLst/>
          </a:prstGeom>
        </p:spPr>
        <p:txBody>
          <a:bodyPr wrap="none">
            <a:spAutoFit/>
          </a:bodyPr>
          <a:lstStyle/>
          <a:p>
            <a:r>
              <a:rPr lang="en-US" sz="1176" dirty="0">
                <a:solidFill>
                  <a:srgbClr val="000000"/>
                </a:solidFill>
                <a:latin typeface="Calibri"/>
              </a:rPr>
              <a:t>https://en.wikipedia.org/wiki/Malcom_McLean</a:t>
            </a:r>
          </a:p>
        </p:txBody>
      </p:sp>
      <p:sp>
        <p:nvSpPr>
          <p:cNvPr id="24" name="Rectangle 23"/>
          <p:cNvSpPr/>
          <p:nvPr/>
        </p:nvSpPr>
        <p:spPr>
          <a:xfrm rot="21372412">
            <a:off x="350930" y="1770745"/>
            <a:ext cx="4826622" cy="4887966"/>
          </a:xfrm>
          <a:prstGeom prst="rect">
            <a:avLst/>
          </a:prstGeom>
          <a:solidFill>
            <a:srgbClr val="FFFFFE"/>
          </a:solid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txBody>
          <a:bodyPr wrap="square" lIns="358570" tIns="179285" rIns="358570" bIns="358570">
            <a:spAutoFit/>
          </a:bodyPr>
          <a:lstStyle/>
          <a:p>
            <a:pPr defTabSz="896386">
              <a:defRPr/>
            </a:pPr>
            <a:r>
              <a:rPr lang="en-US" sz="1765" kern="0" dirty="0">
                <a:solidFill>
                  <a:srgbClr val="252525"/>
                </a:solidFill>
                <a:latin typeface="Arial" panose="020B0604020202020204" pitchFamily="34" charset="0"/>
              </a:rPr>
              <a:t>In </a:t>
            </a:r>
            <a:r>
              <a:rPr lang="en-US" sz="1765" b="1" kern="0" dirty="0">
                <a:solidFill>
                  <a:srgbClr val="252525"/>
                </a:solidFill>
                <a:latin typeface="Arial" panose="020B0604020202020204" pitchFamily="34" charset="0"/>
              </a:rPr>
              <a:t>1956</a:t>
            </a:r>
            <a:r>
              <a:rPr lang="en-US" sz="1765" kern="0" dirty="0">
                <a:solidFill>
                  <a:srgbClr val="252525"/>
                </a:solidFill>
                <a:latin typeface="Arial" panose="020B0604020202020204" pitchFamily="34" charset="0"/>
              </a:rPr>
              <a:t>, most cargo was loaded and unloaded by hand.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Hand-loading a ship cost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$5.86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t>
            </a:r>
          </a:p>
          <a:p>
            <a:pPr defTabSz="896386">
              <a:defRPr/>
            </a:pPr>
            <a:endParaRPr lang="en-US" sz="1765" kern="0" dirty="0">
              <a:solidFill>
                <a:srgbClr val="252525"/>
              </a:solidFill>
              <a:latin typeface="Arial" panose="020B0604020202020204" pitchFamily="34" charset="0"/>
            </a:endParaRPr>
          </a:p>
          <a:p>
            <a:pPr defTabSz="896386">
              <a:defRPr/>
            </a:pPr>
            <a:r>
              <a:rPr lang="en-US" sz="1765" b="1" kern="0" dirty="0">
                <a:solidFill>
                  <a:srgbClr val="252525"/>
                </a:solidFill>
                <a:latin typeface="Arial" panose="020B0604020202020204" pitchFamily="34" charset="0"/>
              </a:rPr>
              <a:t>Malcom McLean</a:t>
            </a:r>
            <a:r>
              <a:rPr lang="en-US" sz="1765" kern="0" dirty="0">
                <a:solidFill>
                  <a:srgbClr val="252525"/>
                </a:solidFill>
                <a:latin typeface="Arial" panose="020B0604020202020204" pitchFamily="34" charset="0"/>
              </a:rPr>
              <a:t> born in 1913 developed the modern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intermodal shipping container</a:t>
            </a:r>
            <a:r>
              <a:rPr lang="en-US" sz="1765" kern="0" dirty="0">
                <a:solidFill>
                  <a:srgbClr val="252525"/>
                </a:solidFill>
                <a:latin typeface="Arial" panose="020B0604020202020204" pitchFamily="34" charset="0"/>
              </a:rPr>
              <a:t>, which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revolutionized transport and international trade</a:t>
            </a:r>
            <a:r>
              <a:rPr lang="en-US" sz="1765" kern="0" dirty="0">
                <a:solidFill>
                  <a:srgbClr val="252525"/>
                </a:solidFill>
                <a:latin typeface="Arial" panose="020B0604020202020204" pitchFamily="34" charset="0"/>
              </a:rPr>
              <a:t>. </a:t>
            </a:r>
          </a:p>
          <a:p>
            <a:pPr defTabSz="896386">
              <a:defRPr/>
            </a:pPr>
            <a:r>
              <a:rPr lang="en-US" sz="1765" kern="0" dirty="0">
                <a:solidFill>
                  <a:srgbClr val="252525"/>
                </a:solidFill>
                <a:latin typeface="Arial" panose="020B0604020202020204" pitchFamily="34" charset="0"/>
              </a:rPr>
              <a:t>McLean knew "</a:t>
            </a:r>
            <a:r>
              <a:rPr lang="en-US" sz="1765" u="sng" kern="0" dirty="0">
                <a:solidFill>
                  <a:srgbClr val="252525"/>
                </a:solidFill>
                <a:latin typeface="Arial" panose="020B0604020202020204" pitchFamily="34" charset="0"/>
              </a:rPr>
              <a:t>A ship earns money only when she's at sea</a:t>
            </a:r>
            <a:r>
              <a:rPr lang="en-US" sz="1765" kern="0" dirty="0">
                <a:solidFill>
                  <a:srgbClr val="252525"/>
                </a:solidFill>
                <a:latin typeface="Arial" panose="020B0604020202020204" pitchFamily="34" charset="0"/>
              </a:rPr>
              <a:t>," and based his business on that efficiency.</a:t>
            </a:r>
            <a:endParaRPr lang="en-US" sz="1765" kern="0" dirty="0">
              <a:solidFill>
                <a:srgbClr val="000000"/>
              </a:solidFill>
              <a:latin typeface="Calibri"/>
            </a:endParaRPr>
          </a:p>
          <a:p>
            <a:pPr defTabSz="896386">
              <a:defRPr/>
            </a:pPr>
            <a:endParaRPr lang="en-US" sz="1765" kern="0" dirty="0">
              <a:solidFill>
                <a:srgbClr val="252525"/>
              </a:solidFill>
              <a:latin typeface="Arial" panose="020B0604020202020204" pitchFamily="34" charset="0"/>
            </a:endParaRPr>
          </a:p>
          <a:p>
            <a:pPr defTabSz="896386">
              <a:defRPr/>
            </a:pPr>
            <a:r>
              <a:rPr lang="en-US" sz="1765" kern="0" dirty="0">
                <a:solidFill>
                  <a:srgbClr val="252525"/>
                </a:solidFill>
                <a:latin typeface="Arial" panose="020B0604020202020204" pitchFamily="34" charset="0"/>
              </a:rPr>
              <a:t>Using containers, it cost only </a:t>
            </a:r>
            <a:r>
              <a:rPr lang="en-US" sz="1765" u="sng"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16 cents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a ton</a:t>
            </a:r>
            <a:r>
              <a:rPr lang="en-US" sz="1765" kern="0" dirty="0">
                <a:solidFill>
                  <a:srgbClr val="252525"/>
                </a:solidFill>
                <a:latin typeface="Arial" panose="020B0604020202020204" pitchFamily="34" charset="0"/>
              </a:rPr>
              <a:t>, a 39-fold savings. Containerization also greatly reduced the time to load and unload ships, </a:t>
            </a:r>
            <a:r>
              <a:rPr lang="en-US" sz="1765" kern="0" dirty="0">
                <a:ln w="0"/>
                <a:solidFill>
                  <a:srgbClr val="A01420"/>
                </a:solidFill>
                <a:effectLst>
                  <a:outerShdw blurRad="38100" dist="25400" dir="5400000" algn="ctr" rotWithShape="0">
                    <a:srgbClr val="6E747A">
                      <a:alpha val="43000"/>
                    </a:srgbClr>
                  </a:outerShdw>
                </a:effectLst>
                <a:latin typeface="Arial" panose="020B0604020202020204" pitchFamily="34" charset="0"/>
              </a:rPr>
              <a:t>improving reliability.</a:t>
            </a:r>
            <a:r>
              <a:rPr lang="en-US" sz="1765" kern="0" dirty="0">
                <a:solidFill>
                  <a:srgbClr val="252525"/>
                </a:solidFill>
                <a:latin typeface="Arial" panose="020B0604020202020204" pitchFamily="34" charset="0"/>
              </a:rPr>
              <a:t> </a:t>
            </a:r>
            <a:endParaRPr lang="en-US" sz="1765" kern="0" dirty="0">
              <a:solidFill>
                <a:srgbClr val="000000"/>
              </a:solidFill>
              <a:latin typeface="Calibri"/>
            </a:endParaRPr>
          </a:p>
        </p:txBody>
      </p:sp>
      <p:pic>
        <p:nvPicPr>
          <p:cNvPr id="25" name="Picture 6"/>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2445675" y="2158296"/>
            <a:ext cx="6332498" cy="38770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6" name="Picture 2" descr="Malcolm McLean at railing, Port Newark, 1957 (7312751706).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59669">
            <a:off x="9620236" y="1434474"/>
            <a:ext cx="2214661" cy="221036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0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900"/>
                                        <p:tgtEl>
                                          <p:spTgt spid="24"/>
                                        </p:tgtEl>
                                      </p:cBhvr>
                                    </p:animEffect>
                                  </p:childTnLst>
                                </p:cTn>
                              </p:par>
                              <p:par>
                                <p:cTn id="8" presetID="9" presetClass="entr" presetSubtype="0" fill="hold" nodeType="withEffect">
                                  <p:stCondLst>
                                    <p:cond delay="60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14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4.21751E-6 2.77349E-6 L -0.59663 0.02247 " pathEditMode="relative" rAng="0" ptsTypes="AA">
                                      <p:cBhvr>
                                        <p:cTn id="23" dur="2100" fill="hold"/>
                                        <p:tgtEl>
                                          <p:spTgt spid="25"/>
                                        </p:tgtEl>
                                        <p:attrNameLst>
                                          <p:attrName>ppt_x</p:attrName>
                                          <p:attrName>ppt_y</p:attrName>
                                        </p:attrNameLst>
                                      </p:cBhvr>
                                      <p:rCtr x="-29832"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7178"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7" name="Rectangle 6"/>
          <p:cNvSpPr/>
          <p:nvPr/>
        </p:nvSpPr>
        <p:spPr>
          <a:xfrm>
            <a:off x="567178"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8" name="Rectangle 7"/>
          <p:cNvSpPr/>
          <p:nvPr/>
        </p:nvSpPr>
        <p:spPr>
          <a:xfrm>
            <a:off x="567178" y="5250214"/>
            <a:ext cx="4806307" cy="4806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Hypervisor</a:t>
            </a:r>
          </a:p>
        </p:txBody>
      </p:sp>
      <p:sp>
        <p:nvSpPr>
          <p:cNvPr id="10" name="Rectangle 9"/>
          <p:cNvSpPr/>
          <p:nvPr/>
        </p:nvSpPr>
        <p:spPr>
          <a:xfrm>
            <a:off x="6487102"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505050"/>
                </a:solidFill>
                <a:latin typeface="Segoe UI"/>
              </a:rPr>
              <a:t>Server</a:t>
            </a:r>
          </a:p>
        </p:txBody>
      </p:sp>
      <p:sp>
        <p:nvSpPr>
          <p:cNvPr id="11" name="Rectangle 10"/>
          <p:cNvSpPr/>
          <p:nvPr/>
        </p:nvSpPr>
        <p:spPr>
          <a:xfrm>
            <a:off x="6487102"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Host OS</a:t>
            </a:r>
          </a:p>
        </p:txBody>
      </p:sp>
      <p:sp>
        <p:nvSpPr>
          <p:cNvPr id="12" name="Rectangle 11"/>
          <p:cNvSpPr/>
          <p:nvPr/>
        </p:nvSpPr>
        <p:spPr>
          <a:xfrm>
            <a:off x="6487102" y="5250214"/>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Docker Engine</a:t>
            </a:r>
          </a:p>
        </p:txBody>
      </p:sp>
      <p:sp>
        <p:nvSpPr>
          <p:cNvPr id="13" name="Rectangle 12"/>
          <p:cNvSpPr/>
          <p:nvPr/>
        </p:nvSpPr>
        <p:spPr>
          <a:xfrm>
            <a:off x="567179"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4" name="Rectangle 13"/>
          <p:cNvSpPr/>
          <p:nvPr/>
        </p:nvSpPr>
        <p:spPr>
          <a:xfrm>
            <a:off x="2433157"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5" name="Rectangle 14"/>
          <p:cNvSpPr/>
          <p:nvPr/>
        </p:nvSpPr>
        <p:spPr>
          <a:xfrm>
            <a:off x="4299134"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Guest OS</a:t>
            </a:r>
          </a:p>
        </p:txBody>
      </p:sp>
      <p:sp>
        <p:nvSpPr>
          <p:cNvPr id="16" name="Rectangle 15"/>
          <p:cNvSpPr/>
          <p:nvPr/>
        </p:nvSpPr>
        <p:spPr>
          <a:xfrm>
            <a:off x="567180" y="1800983"/>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endParaRPr lang="en-US" dirty="0">
              <a:solidFill>
                <a:srgbClr val="FFFFFF"/>
              </a:solidFill>
              <a:latin typeface="Segoe UI"/>
            </a:endParaRPr>
          </a:p>
        </p:txBody>
      </p:sp>
      <p:sp>
        <p:nvSpPr>
          <p:cNvPr id="18" name="Rectangle 17"/>
          <p:cNvSpPr/>
          <p:nvPr/>
        </p:nvSpPr>
        <p:spPr>
          <a:xfrm>
            <a:off x="2430797" y="1800979"/>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19" name="Rectangle 18"/>
          <p:cNvSpPr/>
          <p:nvPr/>
        </p:nvSpPr>
        <p:spPr>
          <a:xfrm>
            <a:off x="4297563" y="1800982"/>
            <a:ext cx="1075923" cy="79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dirty="0">
                <a:solidFill>
                  <a:srgbClr val="FFFFFF"/>
                </a:solidFill>
                <a:latin typeface="Segoe UI"/>
              </a:rPr>
              <a:t>Bins/Libs</a:t>
            </a:r>
          </a:p>
        </p:txBody>
      </p:sp>
      <p:sp>
        <p:nvSpPr>
          <p:cNvPr id="20" name="Rectangle 19"/>
          <p:cNvSpPr/>
          <p:nvPr/>
        </p:nvSpPr>
        <p:spPr>
          <a:xfrm>
            <a:off x="562459" y="246001"/>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1" name="Rectangle 20"/>
          <p:cNvSpPr/>
          <p:nvPr/>
        </p:nvSpPr>
        <p:spPr>
          <a:xfrm>
            <a:off x="242450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A’</a:t>
            </a:r>
          </a:p>
        </p:txBody>
      </p:sp>
      <p:sp>
        <p:nvSpPr>
          <p:cNvPr id="22" name="Rectangle 21"/>
          <p:cNvSpPr/>
          <p:nvPr/>
        </p:nvSpPr>
        <p:spPr>
          <a:xfrm>
            <a:off x="429756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App B</a:t>
            </a:r>
          </a:p>
        </p:txBody>
      </p:sp>
      <p:sp>
        <p:nvSpPr>
          <p:cNvPr id="24" name="Rectangle 23"/>
          <p:cNvSpPr/>
          <p:nvPr/>
        </p:nvSpPr>
        <p:spPr>
          <a:xfrm>
            <a:off x="6487104" y="4939218"/>
            <a:ext cx="1148172" cy="3015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5" name="Rectangle 24"/>
          <p:cNvSpPr/>
          <p:nvPr/>
        </p:nvSpPr>
        <p:spPr>
          <a:xfrm>
            <a:off x="7776636" y="4939218"/>
            <a:ext cx="3516772"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Bins/Libs</a:t>
            </a:r>
          </a:p>
        </p:txBody>
      </p:sp>
      <p:sp>
        <p:nvSpPr>
          <p:cNvPr id="26" name="Rectangle 25"/>
          <p:cNvSpPr/>
          <p:nvPr/>
        </p:nvSpPr>
        <p:spPr>
          <a:xfrm>
            <a:off x="6487103" y="3506750"/>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8" name="Rectangle 27"/>
          <p:cNvSpPr/>
          <p:nvPr/>
        </p:nvSpPr>
        <p:spPr>
          <a:xfrm>
            <a:off x="7194698" y="3511461"/>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A’</a:t>
            </a:r>
          </a:p>
        </p:txBody>
      </p:sp>
      <p:sp>
        <p:nvSpPr>
          <p:cNvPr id="29" name="Rectangle 28"/>
          <p:cNvSpPr/>
          <p:nvPr/>
        </p:nvSpPr>
        <p:spPr>
          <a:xfrm>
            <a:off x="7776638" y="3506749"/>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0" name="Rectangle 29"/>
          <p:cNvSpPr/>
          <p:nvPr/>
        </p:nvSpPr>
        <p:spPr>
          <a:xfrm>
            <a:off x="8358577" y="3506748"/>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1" name="Rectangle 30"/>
          <p:cNvSpPr/>
          <p:nvPr/>
        </p:nvSpPr>
        <p:spPr>
          <a:xfrm>
            <a:off x="9030050" y="3506747"/>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2" name="Rectangle 31"/>
          <p:cNvSpPr/>
          <p:nvPr/>
        </p:nvSpPr>
        <p:spPr>
          <a:xfrm>
            <a:off x="9611988"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3" name="Rectangle 32"/>
          <p:cNvSpPr/>
          <p:nvPr/>
        </p:nvSpPr>
        <p:spPr>
          <a:xfrm>
            <a:off x="10260680"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4" name="Rectangle 33"/>
          <p:cNvSpPr/>
          <p:nvPr/>
        </p:nvSpPr>
        <p:spPr>
          <a:xfrm>
            <a:off x="10842621" y="3506745"/>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67">
              <a:defRPr/>
            </a:pPr>
            <a:r>
              <a:rPr lang="en-US" dirty="0">
                <a:solidFill>
                  <a:srgbClr val="FFFFFF"/>
                </a:solidFill>
                <a:latin typeface="Segoe UI"/>
              </a:rPr>
              <a:t>App B’</a:t>
            </a:r>
          </a:p>
        </p:txBody>
      </p:sp>
      <p:sp>
        <p:nvSpPr>
          <p:cNvPr id="35" name="TextBox 34"/>
          <p:cNvSpPr txBox="1"/>
          <p:nvPr/>
        </p:nvSpPr>
        <p:spPr>
          <a:xfrm>
            <a:off x="6391289" y="670088"/>
            <a:ext cx="5202120" cy="2352361"/>
          </a:xfrm>
          <a:prstGeom prst="rect">
            <a:avLst/>
          </a:prstGeom>
          <a:noFill/>
        </p:spPr>
        <p:txBody>
          <a:bodyPr wrap="square" rtlCol="0">
            <a:spAutoFit/>
          </a:bodyPr>
          <a:lstStyle/>
          <a:p>
            <a:pPr defTabSz="914367">
              <a:defRPr/>
            </a:pPr>
            <a:r>
              <a:rPr lang="en-US" sz="3600" dirty="0">
                <a:latin typeface="Segoe UI"/>
              </a:rPr>
              <a:t>Containers are isolated, but share OS and, where appropriate, bins/libraries</a:t>
            </a:r>
          </a:p>
        </p:txBody>
      </p:sp>
    </p:spTree>
    <p:extLst>
      <p:ext uri="{BB962C8B-B14F-4D97-AF65-F5344CB8AC3E}">
        <p14:creationId xmlns:p14="http://schemas.microsoft.com/office/powerpoint/2010/main" val="33476291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66234" y="1990533"/>
            <a:ext cx="9002381" cy="2734057"/>
          </a:xfrm>
          <a:prstGeom prst="rect">
            <a:avLst/>
          </a:prstGeom>
        </p:spPr>
      </p:pic>
    </p:spTree>
    <p:extLst>
      <p:ext uri="{BB962C8B-B14F-4D97-AF65-F5344CB8AC3E}">
        <p14:creationId xmlns:p14="http://schemas.microsoft.com/office/powerpoint/2010/main" val="29486772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133" y="1203584"/>
            <a:ext cx="11961545" cy="5419562"/>
          </a:xfrm>
          <a:prstGeom prst="rect">
            <a:avLst/>
          </a:prstGeom>
        </p:spPr>
        <p:txBody>
          <a:bodyPr>
            <a:normAutofit/>
          </a:bodyPr>
          <a:lstStyle/>
          <a:p>
            <a:r>
              <a:rPr lang="en-US" sz="4120" b="1" dirty="0"/>
              <a:t>Fast</a:t>
            </a:r>
            <a:r>
              <a:rPr lang="en-US" sz="3529" dirty="0"/>
              <a:t> </a:t>
            </a:r>
            <a:r>
              <a:rPr lang="en-US" sz="3137" dirty="0"/>
              <a:t>performance and startup</a:t>
            </a:r>
            <a:endParaRPr lang="en-US" b="1" dirty="0"/>
          </a:p>
          <a:p>
            <a:pPr lvl="0"/>
            <a:r>
              <a:rPr lang="en-US" sz="4117" b="1" dirty="0">
                <a:gradFill>
                  <a:gsLst>
                    <a:gs pos="1250">
                      <a:srgbClr val="505050"/>
                    </a:gs>
                    <a:gs pos="100000">
                      <a:srgbClr val="505050"/>
                    </a:gs>
                  </a:gsLst>
                  <a:lin ang="5400000" scaled="0"/>
                </a:gradFill>
              </a:rPr>
              <a:t>Portable</a:t>
            </a:r>
            <a:r>
              <a:rPr lang="en-US" dirty="0">
                <a:gradFill>
                  <a:gsLst>
                    <a:gs pos="1250">
                      <a:srgbClr val="505050"/>
                    </a:gs>
                    <a:gs pos="100000">
                      <a:srgbClr val="505050"/>
                    </a:gs>
                  </a:gsLst>
                  <a:lin ang="5400000" scaled="0"/>
                </a:gradFill>
              </a:rPr>
              <a:t> </a:t>
            </a:r>
            <a:r>
              <a:rPr lang="en-US" sz="3137" dirty="0">
                <a:gradFill>
                  <a:gsLst>
                    <a:gs pos="1250">
                      <a:srgbClr val="505050"/>
                    </a:gs>
                    <a:gs pos="100000">
                      <a:srgbClr val="505050"/>
                    </a:gs>
                  </a:gsLst>
                  <a:lin ang="5400000" scaled="0"/>
                </a:gradFill>
              </a:rPr>
              <a:t>across host environments</a:t>
            </a:r>
          </a:p>
          <a:p>
            <a:pPr lvl="0"/>
            <a:r>
              <a:rPr lang="en-US" sz="4117" b="1" dirty="0"/>
              <a:t>Density </a:t>
            </a:r>
            <a:r>
              <a:rPr lang="en-US" sz="3137" dirty="0">
                <a:gradFill>
                  <a:gsLst>
                    <a:gs pos="1250">
                      <a:srgbClr val="505050"/>
                    </a:gs>
                    <a:gs pos="100000">
                      <a:srgbClr val="505050"/>
                    </a:gs>
                  </a:gsLst>
                  <a:lin ang="5400000" scaled="0"/>
                </a:gradFill>
              </a:rPr>
              <a:t>of container deployments = fewer servers</a:t>
            </a:r>
            <a:endParaRPr lang="en-US" sz="4117" b="1" dirty="0"/>
          </a:p>
          <a:p>
            <a:r>
              <a:rPr lang="en-US" sz="4117" b="1" dirty="0"/>
              <a:t>Better dev cycle</a:t>
            </a:r>
            <a:r>
              <a:rPr lang="en-US" sz="3200" dirty="0">
                <a:gradFill>
                  <a:gsLst>
                    <a:gs pos="1250">
                      <a:srgbClr val="505050"/>
                    </a:gs>
                    <a:gs pos="100000">
                      <a:srgbClr val="505050"/>
                    </a:gs>
                  </a:gsLst>
                  <a:lin ang="5400000" scaled="0"/>
                </a:gradFill>
              </a:rPr>
              <a:t> thru dependency mgmt. and self-containment</a:t>
            </a:r>
            <a:endParaRPr lang="en-US" sz="3140" dirty="0"/>
          </a:p>
          <a:p>
            <a:r>
              <a:rPr lang="en-US" sz="4019" b="1" dirty="0"/>
              <a:t>Better ops cycle</a:t>
            </a:r>
            <a:r>
              <a:rPr lang="en-US" sz="3137" dirty="0">
                <a:gradFill>
                  <a:gsLst>
                    <a:gs pos="1250">
                      <a:srgbClr val="505050"/>
                    </a:gs>
                    <a:gs pos="100000">
                      <a:srgbClr val="505050"/>
                    </a:gs>
                  </a:gsLst>
                  <a:lin ang="5400000" scaled="0"/>
                </a:gradFill>
              </a:rPr>
              <a:t> with support to build, (un)deploy, version, and monitor</a:t>
            </a:r>
            <a:endParaRPr lang="en-US" sz="3137" dirty="0"/>
          </a:p>
          <a:p>
            <a:pPr marL="0" indent="0">
              <a:buNone/>
            </a:pPr>
            <a:endParaRPr lang="en-US" sz="3137" dirty="0"/>
          </a:p>
          <a:p>
            <a:endParaRPr lang="en-US" dirty="0"/>
          </a:p>
        </p:txBody>
      </p:sp>
      <p:sp>
        <p:nvSpPr>
          <p:cNvPr id="2" name="Title 1"/>
          <p:cNvSpPr>
            <a:spLocks noGrp="1"/>
          </p:cNvSpPr>
          <p:nvPr>
            <p:ph type="title"/>
          </p:nvPr>
        </p:nvSpPr>
        <p:spPr>
          <a:xfrm>
            <a:off x="194537" y="142109"/>
            <a:ext cx="10514108" cy="741675"/>
          </a:xfrm>
        </p:spPr>
        <p:txBody>
          <a:bodyPr/>
          <a:lstStyle/>
          <a:p>
            <a:r>
              <a:rPr lang="en-US" dirty="0"/>
              <a:t>Why Containers?</a:t>
            </a:r>
          </a:p>
        </p:txBody>
      </p:sp>
    </p:spTree>
    <p:extLst>
      <p:ext uri="{BB962C8B-B14F-4D97-AF65-F5344CB8AC3E}">
        <p14:creationId xmlns:p14="http://schemas.microsoft.com/office/powerpoint/2010/main" val="24084822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412044"/>
            <a:ext cx="11653523" cy="3137953"/>
          </a:xfrm>
        </p:spPr>
        <p:txBody>
          <a:bodyPr/>
          <a:lstStyle/>
          <a:p>
            <a:r>
              <a:rPr lang="en-US" b="1" dirty="0"/>
              <a:t>Windows Server Containers </a:t>
            </a:r>
            <a:r>
              <a:rPr lang="en-US" dirty="0"/>
              <a:t>- More density, less isolation</a:t>
            </a:r>
          </a:p>
          <a:p>
            <a:r>
              <a:rPr lang="en-US" b="1" dirty="0"/>
              <a:t>Hyper-V Containers </a:t>
            </a:r>
            <a:r>
              <a:rPr lang="en-US" dirty="0"/>
              <a:t>– More Isolation, less density</a:t>
            </a:r>
          </a:p>
          <a:p>
            <a:r>
              <a:rPr lang="en-US" dirty="0"/>
              <a:t>Both just communicate using the Docker client/engine</a:t>
            </a:r>
          </a:p>
        </p:txBody>
      </p:sp>
      <p:sp>
        <p:nvSpPr>
          <p:cNvPr id="3" name="Title 2"/>
          <p:cNvSpPr>
            <a:spLocks noGrp="1"/>
          </p:cNvSpPr>
          <p:nvPr>
            <p:ph type="title"/>
          </p:nvPr>
        </p:nvSpPr>
        <p:spPr/>
        <p:txBody>
          <a:bodyPr/>
          <a:lstStyle/>
          <a:p>
            <a:r>
              <a:rPr lang="en-US" dirty="0"/>
              <a:t>What about Windows?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11" y="4530869"/>
            <a:ext cx="6723186" cy="2083085"/>
          </a:xfrm>
          <a:prstGeom prst="rect">
            <a:avLst/>
          </a:prstGeom>
        </p:spPr>
      </p:pic>
    </p:spTree>
    <p:extLst>
      <p:ext uri="{BB962C8B-B14F-4D97-AF65-F5344CB8AC3E}">
        <p14:creationId xmlns:p14="http://schemas.microsoft.com/office/powerpoint/2010/main" val="959600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3428" tIns="89642" rIns="143428" bIns="89642" rtlCol="0" anchor="t">
            <a:noAutofit/>
          </a:bodyPr>
          <a:lstStyle/>
          <a:p>
            <a:r>
              <a:rPr lang="en-US" sz="4705"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43941" y="1337342"/>
            <a:ext cx="5527953"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170703" y="1337342"/>
            <a:ext cx="5751748" cy="5303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165508" y="665023"/>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Consistency</a:t>
            </a:r>
          </a:p>
        </p:txBody>
      </p:sp>
      <p:sp>
        <p:nvSpPr>
          <p:cNvPr id="7" name="Rectangle: Rounded Corners 6"/>
          <p:cNvSpPr/>
          <p:nvPr/>
        </p:nvSpPr>
        <p:spPr bwMode="auto">
          <a:xfrm>
            <a:off x="3479842" y="2345820"/>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Fast Iterations</a:t>
            </a:r>
          </a:p>
        </p:txBody>
      </p:sp>
      <p:sp>
        <p:nvSpPr>
          <p:cNvPr id="8" name="Rectangle: Rounded Corners 7"/>
          <p:cNvSpPr/>
          <p:nvPr/>
        </p:nvSpPr>
        <p:spPr bwMode="auto">
          <a:xfrm>
            <a:off x="717451"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Rapid</a:t>
            </a:r>
          </a:p>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Deployment</a:t>
            </a:r>
          </a:p>
        </p:txBody>
      </p:sp>
      <p:sp>
        <p:nvSpPr>
          <p:cNvPr id="9" name="Rectangle: Rounded Corners 8"/>
          <p:cNvSpPr/>
          <p:nvPr/>
        </p:nvSpPr>
        <p:spPr bwMode="auto">
          <a:xfrm>
            <a:off x="717451"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Reproducibility</a:t>
            </a:r>
          </a:p>
        </p:txBody>
      </p:sp>
      <p:sp>
        <p:nvSpPr>
          <p:cNvPr id="12" name="Rectangle: Rounded Corners 11"/>
          <p:cNvSpPr/>
          <p:nvPr/>
        </p:nvSpPr>
        <p:spPr bwMode="auto">
          <a:xfrm>
            <a:off x="6503403" y="2344899"/>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Service Separation</a:t>
            </a:r>
          </a:p>
        </p:txBody>
      </p:sp>
      <p:sp>
        <p:nvSpPr>
          <p:cNvPr id="13" name="Rectangle: Rounded Corners 12"/>
          <p:cNvSpPr/>
          <p:nvPr/>
        </p:nvSpPr>
        <p:spPr bwMode="auto">
          <a:xfrm>
            <a:off x="9521366" y="2319122"/>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High Availability</a:t>
            </a:r>
          </a:p>
        </p:txBody>
      </p:sp>
      <p:sp>
        <p:nvSpPr>
          <p:cNvPr id="14" name="Rectangle: Rounded Corners 13"/>
          <p:cNvSpPr/>
          <p:nvPr/>
        </p:nvSpPr>
        <p:spPr bwMode="auto">
          <a:xfrm>
            <a:off x="9526194" y="3813164"/>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Test at Scale</a:t>
            </a:r>
          </a:p>
        </p:txBody>
      </p:sp>
      <p:sp>
        <p:nvSpPr>
          <p:cNvPr id="15" name="Rectangle: Rounded Corners 14"/>
          <p:cNvSpPr/>
          <p:nvPr/>
        </p:nvSpPr>
        <p:spPr bwMode="auto">
          <a:xfrm>
            <a:off x="3479842" y="3786466"/>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On Any Cloud</a:t>
            </a:r>
          </a:p>
        </p:txBody>
      </p:sp>
      <p:sp>
        <p:nvSpPr>
          <p:cNvPr id="17" name="Rectangle: Rounded Corners 16"/>
          <p:cNvSpPr/>
          <p:nvPr/>
        </p:nvSpPr>
        <p:spPr bwMode="auto">
          <a:xfrm>
            <a:off x="6503403" y="3838941"/>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Scalability</a:t>
            </a:r>
          </a:p>
        </p:txBody>
      </p:sp>
      <p:sp>
        <p:nvSpPr>
          <p:cNvPr id="18" name="Rectangle: Rounded Corners 17"/>
          <p:cNvSpPr/>
          <p:nvPr/>
        </p:nvSpPr>
        <p:spPr bwMode="auto">
          <a:xfrm>
            <a:off x="8172872"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solidFill>
                  <a:schemeClr val="tx2"/>
                </a:solidFill>
                <a:ea typeface="Segoe UI" pitchFamily="34" charset="0"/>
                <a:cs typeface="Segoe UI" pitchFamily="34" charset="0"/>
              </a:rPr>
              <a:t>Reduced Costs</a:t>
            </a:r>
            <a:endParaRPr lang="en-US" sz="1765" dirty="0">
              <a:solidFill>
                <a:schemeClr val="tx2"/>
              </a:solidFill>
              <a:ea typeface="Segoe UI" pitchFamily="34" charset="0"/>
              <a:cs typeface="Segoe UI" pitchFamily="34" charset="0"/>
            </a:endParaRPr>
          </a:p>
        </p:txBody>
      </p:sp>
      <p:sp>
        <p:nvSpPr>
          <p:cNvPr id="19" name="Rectangle: Rounded Corners 18"/>
          <p:cNvSpPr/>
          <p:nvPr/>
        </p:nvSpPr>
        <p:spPr bwMode="auto">
          <a:xfrm>
            <a:off x="2121849" y="5280507"/>
            <a:ext cx="1972135" cy="9711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Immutability</a:t>
            </a:r>
          </a:p>
        </p:txBody>
      </p:sp>
      <p:sp>
        <p:nvSpPr>
          <p:cNvPr id="20" name="Rectangle 19"/>
          <p:cNvSpPr/>
          <p:nvPr/>
        </p:nvSpPr>
        <p:spPr bwMode="auto">
          <a:xfrm>
            <a:off x="7216532" y="672182"/>
            <a:ext cx="3884818"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Efficiency</a:t>
            </a:r>
          </a:p>
        </p:txBody>
      </p:sp>
    </p:spTree>
    <p:extLst>
      <p:ext uri="{BB962C8B-B14F-4D97-AF65-F5344CB8AC3E}">
        <p14:creationId xmlns:p14="http://schemas.microsoft.com/office/powerpoint/2010/main" val="13071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theme/theme1.xml><?xml version="1.0" encoding="utf-8"?>
<a:theme xmlns:a="http://schemas.openxmlformats.org/drawingml/2006/main" name="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Product_Brand_template_16-9_WHITE_Cyan-accent_wLogo" id="{A3B6D657-96C9-40A3-A82E-E7B855124956}" vid="{E38D32FA-76BA-478E-B030-10EE2B3A473B}"/>
    </a:ext>
  </a:extLst>
</a:theme>
</file>

<file path=ppt/theme/theme2.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TotalTime>
  <Words>1981</Words>
  <Application>Microsoft Office PowerPoint</Application>
  <PresentationFormat>Widescreen</PresentationFormat>
  <Paragraphs>250</Paragraphs>
  <Slides>22</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Calibri</vt:lpstr>
      <vt:lpstr>Consolas</vt:lpstr>
      <vt:lpstr>Corbel</vt:lpstr>
      <vt:lpstr>Lato</vt:lpstr>
      <vt:lpstr>Segoe UI</vt:lpstr>
      <vt:lpstr>Segoe UI Light</vt:lpstr>
      <vt:lpstr>Segoe UI Semilight</vt:lpstr>
      <vt:lpstr>Wingdings</vt:lpstr>
      <vt:lpstr>MSVID_White_16x9_2012-08-18</vt:lpstr>
      <vt:lpstr>1_5-30711_TR22_BO_CT_Template</vt:lpstr>
      <vt:lpstr>Containers and Azure Container Service </vt:lpstr>
      <vt:lpstr>Instructor - Josh Lane</vt:lpstr>
      <vt:lpstr>Before Container Standards</vt:lpstr>
      <vt:lpstr>Shipping Containers Invented</vt:lpstr>
      <vt:lpstr>PowerPoint Presentation</vt:lpstr>
      <vt:lpstr>PowerPoint Presentation</vt:lpstr>
      <vt:lpstr>Why Containers?</vt:lpstr>
      <vt:lpstr>What about Windows?</vt:lpstr>
      <vt:lpstr>How do containers make it easier?</vt:lpstr>
      <vt:lpstr>Containers and Devops</vt:lpstr>
      <vt:lpstr>Terminology</vt:lpstr>
      <vt:lpstr>Docker Terminology</vt:lpstr>
      <vt:lpstr>Image Registries</vt:lpstr>
      <vt:lpstr>Containers on Azure</vt:lpstr>
      <vt:lpstr>Composition and Orchestration</vt:lpstr>
      <vt:lpstr>Why Orchestrators?</vt:lpstr>
      <vt:lpstr>Composition and Orchestration</vt:lpstr>
      <vt:lpstr>Composition and Orchestration</vt:lpstr>
      <vt:lpstr>Composition and Orchestration</vt:lpstr>
      <vt:lpstr>Azure Container Services</vt:lpstr>
      <vt:lpstr>Handling machine failures</vt:lpstr>
      <vt:lpstr>Additional Information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and ACS</dc:title>
  <dc:creator>James Sturtevant</dc:creator>
  <cp:lastModifiedBy>Josh Lane</cp:lastModifiedBy>
  <cp:revision>114</cp:revision>
  <dcterms:created xsi:type="dcterms:W3CDTF">2016-03-28T20:48:44Z</dcterms:created>
  <dcterms:modified xsi:type="dcterms:W3CDTF">2017-05-10T13:43:46Z</dcterms:modified>
</cp:coreProperties>
</file>